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6" r:id="rId2"/>
    <p:sldId id="271" r:id="rId3"/>
    <p:sldId id="272" r:id="rId4"/>
    <p:sldId id="276" r:id="rId5"/>
    <p:sldId id="287" r:id="rId6"/>
    <p:sldId id="281" r:id="rId7"/>
    <p:sldId id="284" r:id="rId8"/>
    <p:sldId id="286" r:id="rId9"/>
    <p:sldId id="285" r:id="rId10"/>
    <p:sldId id="282" r:id="rId11"/>
    <p:sldId id="279" r:id="rId12"/>
    <p:sldId id="264" r:id="rId13"/>
    <p:sldId id="292" r:id="rId14"/>
    <p:sldId id="293" r:id="rId15"/>
    <p:sldId id="294" r:id="rId16"/>
    <p:sldId id="269" r:id="rId17"/>
    <p:sldId id="266" r:id="rId18"/>
    <p:sldId id="265" r:id="rId19"/>
    <p:sldId id="261" r:id="rId20"/>
    <p:sldId id="288" r:id="rId21"/>
    <p:sldId id="289" r:id="rId22"/>
    <p:sldId id="26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5497F"/>
    <a:srgbClr val="044F9D"/>
    <a:srgbClr val="FF7E79"/>
    <a:srgbClr val="D883FF"/>
    <a:srgbClr val="73FDD6"/>
    <a:srgbClr val="00FDFF"/>
    <a:srgbClr val="76D6FF"/>
    <a:srgbClr val="FF9300"/>
    <a:srgbClr val="C24DC2"/>
    <a:srgbClr val="269A9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843"/>
    <p:restoredTop sz="72214"/>
  </p:normalViewPr>
  <p:slideViewPr>
    <p:cSldViewPr snapToGrid="0" snapToObjects="1">
      <p:cViewPr varScale="1">
        <p:scale>
          <a:sx n="78" d="100"/>
          <a:sy n="78" d="100"/>
        </p:scale>
        <p:origin x="75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hdphoto1.wdp>
</file>

<file path=ppt/media/hdphoto2.wdp>
</file>

<file path=ppt/media/image1.jpeg>
</file>

<file path=ppt/media/image10.jpeg>
</file>

<file path=ppt/media/image11.jpe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png>
</file>

<file path=ppt/media/image3.jpeg>
</file>

<file path=ppt/media/image30.jpeg>
</file>

<file path=ppt/media/image31.png>
</file>

<file path=ppt/media/image32.jpeg>
</file>

<file path=ppt/media/image33.jpeg>
</file>

<file path=ppt/media/image34.png>
</file>

<file path=ppt/media/image35.png>
</file>

<file path=ppt/media/image36.png>
</file>

<file path=ppt/media/image37.png>
</file>

<file path=ppt/media/image38.png>
</file>

<file path=ppt/media/image39.png>
</file>

<file path=ppt/media/image4.jpeg>
</file>

<file path=ppt/media/image40.jpeg>
</file>

<file path=ppt/media/image41.png>
</file>

<file path=ppt/media/image42.jpeg>
</file>

<file path=ppt/media/image43.png>
</file>

<file path=ppt/media/image44.png>
</file>

<file path=ppt/media/image45.jpeg>
</file>

<file path=ppt/media/image46.png>
</file>

<file path=ppt/media/image47.png>
</file>

<file path=ppt/media/image48.png>
</file>

<file path=ppt/media/image49.jpeg>
</file>

<file path=ppt/media/image5.jpeg>
</file>

<file path=ppt/media/image50.jpeg>
</file>

<file path=ppt/media/image51.jpeg>
</file>

<file path=ppt/media/image52.png>
</file>

<file path=ppt/media/image53.jpeg>
</file>

<file path=ppt/media/image54.jpeg>
</file>

<file path=ppt/media/image55.jpeg>
</file>

<file path=ppt/media/image56.png>
</file>

<file path=ppt/media/image57.png>
</file>

<file path=ppt/media/image58.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E70F77-A79A-8747-A38B-DE552BD8B9CC}" type="datetimeFigureOut">
              <a:rPr lang="en-US" smtClean="0"/>
              <a:t>10/1/19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5FFBF6-D824-5846-AFCA-5A4CC4281349}" type="slidenum">
              <a:rPr lang="en-US" smtClean="0"/>
              <a:t>‹#›</a:t>
            </a:fld>
            <a:endParaRPr lang="en-US"/>
          </a:p>
        </p:txBody>
      </p:sp>
    </p:spTree>
    <p:extLst>
      <p:ext uri="{BB962C8B-B14F-4D97-AF65-F5344CB8AC3E}">
        <p14:creationId xmlns:p14="http://schemas.microsoft.com/office/powerpoint/2010/main" val="29656510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the jata water solutions, project created for the California Water Data Challenge 2019! </a:t>
            </a:r>
          </a:p>
          <a:p>
            <a:endParaRPr lang="en-US" noProof="0" dirty="0"/>
          </a:p>
          <a:p>
            <a:r>
              <a:rPr lang="en-US" dirty="0"/>
              <a:t>The main purpose of our project is to empower </a:t>
            </a:r>
            <a:r>
              <a:rPr lang="en-US" altLang="zh-CN" dirty="0"/>
              <a:t>all</a:t>
            </a:r>
            <a:r>
              <a:rPr lang="zh-CN" altLang="en-US" dirty="0"/>
              <a:t> </a:t>
            </a:r>
            <a:r>
              <a:rPr lang="en-US" altLang="zh-CN" dirty="0"/>
              <a:t>California</a:t>
            </a:r>
            <a:r>
              <a:rPr lang="zh-CN" altLang="en-US" dirty="0"/>
              <a:t> </a:t>
            </a:r>
            <a:r>
              <a:rPr lang="en-US" dirty="0"/>
              <a:t>community residents</a:t>
            </a:r>
            <a:r>
              <a:rPr lang="zh-CN" altLang="en-US" dirty="0"/>
              <a:t> </a:t>
            </a:r>
            <a:r>
              <a:rPr lang="en-US" altLang="zh-CN" dirty="0"/>
              <a:t>with</a:t>
            </a:r>
            <a:r>
              <a:rPr lang="zh-CN" altLang="en-US" dirty="0"/>
              <a:t> </a:t>
            </a:r>
            <a:r>
              <a:rPr lang="en-US" altLang="zh-CN" dirty="0"/>
              <a:t>one</a:t>
            </a:r>
            <a:r>
              <a:rPr lang="zh-CN" altLang="en-US" dirty="0"/>
              <a:t> </a:t>
            </a:r>
            <a:r>
              <a:rPr lang="en-US" altLang="zh-CN" dirty="0"/>
              <a:t>integrated drinking water</a:t>
            </a:r>
            <a:r>
              <a:rPr lang="zh-CN" altLang="en-US" dirty="0"/>
              <a:t> </a:t>
            </a:r>
            <a:r>
              <a:rPr lang="en-US" altLang="zh-CN" dirty="0"/>
              <a:t>information</a:t>
            </a:r>
            <a:r>
              <a:rPr lang="zh-CN" altLang="en-US" dirty="0"/>
              <a:t> </a:t>
            </a:r>
            <a:r>
              <a:rPr lang="en-US" altLang="zh-CN" dirty="0"/>
              <a:t>platform</a:t>
            </a:r>
            <a:r>
              <a:rPr lang="zh-CN" altLang="en-US" dirty="0"/>
              <a:t> </a:t>
            </a:r>
            <a:r>
              <a:rPr lang="en-US" altLang="zh-CN" dirty="0"/>
              <a:t>and</a:t>
            </a:r>
            <a:r>
              <a:rPr lang="zh-CN" altLang="en-US" dirty="0"/>
              <a:t> </a:t>
            </a:r>
            <a:r>
              <a:rPr lang="en-US" altLang="zh-CN" dirty="0"/>
              <a:t>two</a:t>
            </a:r>
            <a:r>
              <a:rPr lang="zh-CN" altLang="en-US" dirty="0"/>
              <a:t> </a:t>
            </a:r>
            <a:r>
              <a:rPr lang="en-US" altLang="zh-CN" dirty="0"/>
              <a:t>way</a:t>
            </a:r>
            <a:r>
              <a:rPr lang="zh-CN" altLang="en-US" dirty="0"/>
              <a:t> </a:t>
            </a:r>
            <a:r>
              <a:rPr lang="en-US" altLang="zh-CN" dirty="0"/>
              <a:t>data</a:t>
            </a:r>
            <a:r>
              <a:rPr lang="zh-CN" altLang="en-US" dirty="0"/>
              <a:t> </a:t>
            </a:r>
            <a:r>
              <a:rPr lang="en-US" altLang="zh-CN" dirty="0"/>
              <a:t>communication system. </a:t>
            </a:r>
          </a:p>
          <a:p>
            <a:r>
              <a:rPr lang="en-US" altLang="zh-CN" dirty="0"/>
              <a:t>By</a:t>
            </a:r>
            <a:r>
              <a:rPr lang="zh-CN" altLang="en-US" dirty="0"/>
              <a:t> </a:t>
            </a:r>
            <a:r>
              <a:rPr lang="en-US" altLang="zh-CN" dirty="0"/>
              <a:t>saying</a:t>
            </a:r>
            <a:r>
              <a:rPr lang="zh-CN" altLang="en-US" dirty="0"/>
              <a:t> </a:t>
            </a:r>
            <a:r>
              <a:rPr lang="en-US" altLang="zh-CN" dirty="0"/>
              <a:t>integrated,</a:t>
            </a:r>
            <a:r>
              <a:rPr lang="zh-CN" altLang="en-US" dirty="0"/>
              <a:t> </a:t>
            </a:r>
            <a:r>
              <a:rPr lang="en-US" altLang="zh-CN" dirty="0"/>
              <a:t>it</a:t>
            </a:r>
            <a:r>
              <a:rPr lang="zh-CN" altLang="en-US" dirty="0"/>
              <a:t> </a:t>
            </a:r>
            <a:r>
              <a:rPr lang="en-US" altLang="zh-CN" dirty="0"/>
              <a:t>means</a:t>
            </a:r>
            <a:r>
              <a:rPr lang="zh-CN" altLang="en-US" dirty="0"/>
              <a:t> </a:t>
            </a:r>
            <a:r>
              <a:rPr lang="en-US" altLang="zh-CN" dirty="0"/>
              <a:t>that</a:t>
            </a:r>
            <a:r>
              <a:rPr lang="zh-CN" altLang="en-US" dirty="0"/>
              <a:t> </a:t>
            </a:r>
            <a:r>
              <a:rPr lang="en-US" altLang="zh-CN" dirty="0"/>
              <a:t>you</a:t>
            </a:r>
            <a:r>
              <a:rPr lang="zh-CN" altLang="en-US" dirty="0"/>
              <a:t> </a:t>
            </a:r>
            <a:r>
              <a:rPr lang="en-US" altLang="zh-CN" dirty="0"/>
              <a:t>have the one-stop</a:t>
            </a:r>
            <a:r>
              <a:rPr lang="zh-CN" altLang="en-US" dirty="0"/>
              <a:t> </a:t>
            </a:r>
            <a:r>
              <a:rPr lang="en-US" altLang="zh-CN" dirty="0"/>
              <a:t>access</a:t>
            </a:r>
            <a:r>
              <a:rPr lang="zh-CN" altLang="en-US" dirty="0"/>
              <a:t> </a:t>
            </a:r>
            <a:r>
              <a:rPr lang="en-US" altLang="zh-CN" dirty="0"/>
              <a:t>to</a:t>
            </a:r>
            <a:r>
              <a:rPr lang="zh-CN" altLang="en-US" dirty="0"/>
              <a:t> </a:t>
            </a:r>
            <a:r>
              <a:rPr lang="en-US" altLang="zh-CN" dirty="0"/>
              <a:t>all</a:t>
            </a:r>
            <a:r>
              <a:rPr lang="zh-CN" altLang="en-US" dirty="0"/>
              <a:t> </a:t>
            </a:r>
            <a:r>
              <a:rPr lang="en-US" altLang="zh-CN" dirty="0"/>
              <a:t>the</a:t>
            </a:r>
            <a:r>
              <a:rPr lang="zh-CN" altLang="en-US" dirty="0"/>
              <a:t> </a:t>
            </a:r>
            <a:r>
              <a:rPr lang="en-US" altLang="zh-CN" dirty="0"/>
              <a:t>drinking</a:t>
            </a:r>
            <a:r>
              <a:rPr lang="zh-CN" altLang="en-US" dirty="0"/>
              <a:t> </a:t>
            </a:r>
            <a:r>
              <a:rPr lang="en-US" altLang="zh-CN" dirty="0"/>
              <a:t>water</a:t>
            </a:r>
            <a:r>
              <a:rPr lang="zh-CN" altLang="en-US" dirty="0"/>
              <a:t> </a:t>
            </a:r>
            <a:r>
              <a:rPr lang="en-US" altLang="zh-CN" dirty="0"/>
              <a:t>quality</a:t>
            </a:r>
            <a:r>
              <a:rPr lang="zh-CN" altLang="en-US" dirty="0"/>
              <a:t> </a:t>
            </a:r>
            <a:r>
              <a:rPr lang="en-US" altLang="zh-CN" dirty="0"/>
              <a:t>data</a:t>
            </a:r>
            <a:r>
              <a:rPr lang="zh-CN" altLang="en-US" dirty="0"/>
              <a:t> </a:t>
            </a:r>
            <a:r>
              <a:rPr lang="en-US" altLang="zh-CN" dirty="0"/>
              <a:t>that’s</a:t>
            </a:r>
            <a:r>
              <a:rPr lang="zh-CN" altLang="en-US" dirty="0"/>
              <a:t> </a:t>
            </a:r>
            <a:r>
              <a:rPr lang="en-US" altLang="zh-CN" dirty="0"/>
              <a:t>relevant</a:t>
            </a:r>
            <a:r>
              <a:rPr lang="zh-CN" altLang="en-US" dirty="0"/>
              <a:t> </a:t>
            </a:r>
            <a:r>
              <a:rPr lang="en-US" altLang="zh-CN" dirty="0"/>
              <a:t>to</a:t>
            </a:r>
            <a:r>
              <a:rPr lang="zh-CN" altLang="en-US" dirty="0"/>
              <a:t> </a:t>
            </a:r>
            <a:r>
              <a:rPr lang="en-US" altLang="zh-CN" dirty="0"/>
              <a:t>you</a:t>
            </a:r>
            <a:r>
              <a:rPr lang="zh-CN" altLang="en-US" dirty="0"/>
              <a:t> </a:t>
            </a:r>
            <a:r>
              <a:rPr lang="en-US" altLang="zh-CN" dirty="0"/>
              <a:t>and</a:t>
            </a:r>
            <a:r>
              <a:rPr lang="zh-CN" altLang="en-US" dirty="0"/>
              <a:t> </a:t>
            </a:r>
            <a:r>
              <a:rPr lang="en-US" altLang="zh-CN" dirty="0"/>
              <a:t>your</a:t>
            </a:r>
            <a:r>
              <a:rPr lang="zh-CN" altLang="en-US" dirty="0"/>
              <a:t> </a:t>
            </a:r>
            <a:r>
              <a:rPr lang="en-US" altLang="zh-CN" dirty="0"/>
              <a:t>community. As long as you know your home address, you get your home tap water quality information. </a:t>
            </a:r>
          </a:p>
          <a:p>
            <a:r>
              <a:rPr lang="en-US" altLang="zh-CN" dirty="0"/>
              <a:t>And</a:t>
            </a:r>
            <a:r>
              <a:rPr lang="zh-CN" altLang="en-US" dirty="0"/>
              <a:t> </a:t>
            </a:r>
            <a:r>
              <a:rPr lang="en-US" altLang="zh-CN" dirty="0"/>
              <a:t>the</a:t>
            </a:r>
            <a:r>
              <a:rPr lang="zh-CN" altLang="en-US" dirty="0"/>
              <a:t> </a:t>
            </a:r>
            <a:r>
              <a:rPr lang="en-US" altLang="zh-CN" dirty="0"/>
              <a:t>two</a:t>
            </a:r>
            <a:r>
              <a:rPr lang="zh-CN" altLang="en-US" dirty="0"/>
              <a:t> </a:t>
            </a:r>
            <a:r>
              <a:rPr lang="en-US" altLang="zh-CN" dirty="0"/>
              <a:t>way</a:t>
            </a:r>
            <a:r>
              <a:rPr lang="zh-CN" altLang="en-US" dirty="0"/>
              <a:t> </a:t>
            </a:r>
            <a:r>
              <a:rPr lang="en-US" altLang="zh-CN" dirty="0"/>
              <a:t>data</a:t>
            </a:r>
            <a:r>
              <a:rPr lang="zh-CN" altLang="en-US" dirty="0"/>
              <a:t> </a:t>
            </a:r>
            <a:r>
              <a:rPr lang="en-US" altLang="zh-CN" dirty="0"/>
              <a:t>communication</a:t>
            </a:r>
            <a:r>
              <a:rPr lang="zh-CN" altLang="en-US" dirty="0"/>
              <a:t> </a:t>
            </a:r>
            <a:r>
              <a:rPr lang="en-US" altLang="zh-CN" dirty="0"/>
              <a:t>means</a:t>
            </a:r>
            <a:r>
              <a:rPr lang="zh-CN" altLang="en-US" dirty="0"/>
              <a:t> </a:t>
            </a:r>
            <a:r>
              <a:rPr lang="en-US" altLang="zh-CN" dirty="0"/>
              <a:t>that</a:t>
            </a:r>
            <a:r>
              <a:rPr lang="zh-CN" altLang="en-US" dirty="0"/>
              <a:t> </a:t>
            </a:r>
            <a:r>
              <a:rPr lang="en-US" altLang="zh-CN" dirty="0"/>
              <a:t>besides receiving</a:t>
            </a:r>
            <a:r>
              <a:rPr lang="zh-CN" altLang="en-US" dirty="0"/>
              <a:t> </a:t>
            </a:r>
            <a:r>
              <a:rPr lang="en-US" altLang="zh-CN" dirty="0"/>
              <a:t>information,</a:t>
            </a:r>
            <a:r>
              <a:rPr lang="zh-CN" altLang="en-US" dirty="0"/>
              <a:t> </a:t>
            </a:r>
            <a:r>
              <a:rPr lang="en-US" altLang="zh-CN" dirty="0"/>
              <a:t>our</a:t>
            </a:r>
            <a:r>
              <a:rPr lang="zh-CN" altLang="en-US" dirty="0"/>
              <a:t> </a:t>
            </a:r>
            <a:r>
              <a:rPr lang="en-US" altLang="zh-CN" dirty="0"/>
              <a:t>platform</a:t>
            </a:r>
            <a:r>
              <a:rPr lang="zh-CN" altLang="en-US" dirty="0"/>
              <a:t> </a:t>
            </a:r>
            <a:r>
              <a:rPr lang="en-US" altLang="zh-CN" dirty="0"/>
              <a:t>allows</a:t>
            </a:r>
            <a:r>
              <a:rPr lang="zh-CN" altLang="en-US" dirty="0"/>
              <a:t> </a:t>
            </a:r>
            <a:r>
              <a:rPr lang="en-US" altLang="zh-CN" dirty="0"/>
              <a:t>you</a:t>
            </a:r>
            <a:r>
              <a:rPr lang="zh-CN" altLang="en-US" dirty="0"/>
              <a:t> </a:t>
            </a:r>
            <a:r>
              <a:rPr lang="en-US" altLang="zh-CN" dirty="0"/>
              <a:t>to</a:t>
            </a:r>
            <a:r>
              <a:rPr lang="zh-CN" altLang="en-US" dirty="0"/>
              <a:t> </a:t>
            </a:r>
            <a:r>
              <a:rPr lang="en-US" altLang="zh-CN" dirty="0"/>
              <a:t>share your</a:t>
            </a:r>
            <a:r>
              <a:rPr lang="zh-CN" altLang="en-US" dirty="0"/>
              <a:t> </a:t>
            </a:r>
            <a:r>
              <a:rPr lang="en-US" altLang="zh-CN" dirty="0"/>
              <a:t>water quality data</a:t>
            </a:r>
            <a:r>
              <a:rPr lang="zh-CN" altLang="en-US" dirty="0"/>
              <a:t> </a:t>
            </a:r>
            <a:r>
              <a:rPr lang="en-US" altLang="zh-CN" dirty="0"/>
              <a:t>back</a:t>
            </a:r>
            <a:r>
              <a:rPr lang="zh-CN" altLang="en-US" dirty="0"/>
              <a:t> </a:t>
            </a:r>
            <a:r>
              <a:rPr lang="en-US" altLang="zh-CN" dirty="0"/>
              <a:t>to</a:t>
            </a:r>
            <a:r>
              <a:rPr lang="zh-CN" altLang="en-US" dirty="0"/>
              <a:t> </a:t>
            </a:r>
            <a:r>
              <a:rPr lang="en-US" altLang="zh-CN" dirty="0"/>
              <a:t>the</a:t>
            </a:r>
            <a:r>
              <a:rPr lang="zh-CN" altLang="en-US" dirty="0"/>
              <a:t> </a:t>
            </a:r>
            <a:r>
              <a:rPr lang="en-US" altLang="zh-CN" dirty="0"/>
              <a:t>government</a:t>
            </a:r>
            <a:r>
              <a:rPr lang="zh-CN" altLang="en-US" dirty="0"/>
              <a:t> </a:t>
            </a:r>
            <a:r>
              <a:rPr lang="en-US" altLang="zh-CN" dirty="0"/>
              <a:t>leaders</a:t>
            </a:r>
            <a:r>
              <a:rPr lang="zh-CN" altLang="en-US" dirty="0"/>
              <a:t> </a:t>
            </a:r>
            <a:r>
              <a:rPr lang="en-US" altLang="zh-CN" dirty="0"/>
              <a:t>and</a:t>
            </a:r>
            <a:r>
              <a:rPr lang="zh-CN" altLang="en-US" dirty="0"/>
              <a:t> </a:t>
            </a:r>
            <a:r>
              <a:rPr lang="en-US" altLang="zh-CN" dirty="0"/>
              <a:t>other</a:t>
            </a:r>
            <a:r>
              <a:rPr lang="zh-CN" altLang="en-US" dirty="0"/>
              <a:t> </a:t>
            </a:r>
            <a:r>
              <a:rPr lang="en-US" altLang="zh-CN" dirty="0"/>
              <a:t>stakeholders</a:t>
            </a:r>
            <a:r>
              <a:rPr lang="zh-CN" altLang="en-US" dirty="0"/>
              <a:t> </a:t>
            </a:r>
            <a:r>
              <a:rPr lang="en-US" altLang="zh-CN" dirty="0"/>
              <a:t>among</a:t>
            </a:r>
            <a:r>
              <a:rPr lang="zh-CN" altLang="en-US" dirty="0"/>
              <a:t> </a:t>
            </a:r>
            <a:r>
              <a:rPr lang="en-US" altLang="zh-CN" dirty="0"/>
              <a:t>your</a:t>
            </a:r>
            <a:r>
              <a:rPr lang="zh-CN" altLang="en-US" dirty="0"/>
              <a:t> </a:t>
            </a:r>
            <a:r>
              <a:rPr lang="en-US" altLang="zh-CN" dirty="0"/>
              <a:t>community.</a:t>
            </a:r>
            <a:r>
              <a:rPr lang="zh-CN" altLang="en-US" dirty="0"/>
              <a:t> </a:t>
            </a:r>
            <a:endParaRPr lang="en-US" altLang="zh-CN" dirty="0"/>
          </a:p>
          <a:p>
            <a:r>
              <a:rPr lang="en-US" dirty="0"/>
              <a:t>If it sounds</a:t>
            </a:r>
            <a:r>
              <a:rPr lang="zh-CN" altLang="en-US" dirty="0"/>
              <a:t> </a:t>
            </a:r>
            <a:r>
              <a:rPr lang="en-US" altLang="zh-CN" dirty="0"/>
              <a:t>quite</a:t>
            </a:r>
            <a:r>
              <a:rPr lang="en-US" dirty="0"/>
              <a:t> simple to understand what I</a:t>
            </a:r>
            <a:r>
              <a:rPr lang="zh-CN" altLang="en-US" dirty="0"/>
              <a:t> </a:t>
            </a:r>
            <a:r>
              <a:rPr lang="en-US" altLang="zh-CN" dirty="0"/>
              <a:t>described so far,</a:t>
            </a:r>
            <a:r>
              <a:rPr lang="zh-CN" altLang="en-US" dirty="0"/>
              <a:t> </a:t>
            </a:r>
            <a:r>
              <a:rPr lang="en-US" altLang="zh-CN" dirty="0"/>
              <a:t>we</a:t>
            </a:r>
            <a:r>
              <a:rPr lang="zh-CN" altLang="en-US" dirty="0"/>
              <a:t> </a:t>
            </a:r>
            <a:r>
              <a:rPr lang="en-US" altLang="zh-CN" dirty="0"/>
              <a:t>are</a:t>
            </a:r>
            <a:r>
              <a:rPr lang="zh-CN" altLang="en-US" dirty="0"/>
              <a:t> </a:t>
            </a:r>
            <a:r>
              <a:rPr lang="en-US" altLang="zh-CN" dirty="0"/>
              <a:t>half</a:t>
            </a:r>
            <a:r>
              <a:rPr lang="zh-CN" altLang="en-US" dirty="0"/>
              <a:t> </a:t>
            </a:r>
            <a:r>
              <a:rPr lang="en-US" altLang="zh-CN" dirty="0"/>
              <a:t>way</a:t>
            </a:r>
            <a:r>
              <a:rPr lang="zh-CN" altLang="en-US" dirty="0"/>
              <a:t> </a:t>
            </a:r>
            <a:r>
              <a:rPr lang="en-US" altLang="zh-CN" dirty="0"/>
              <a:t>achieving</a:t>
            </a:r>
            <a:r>
              <a:rPr lang="zh-CN" altLang="en-US" dirty="0"/>
              <a:t> </a:t>
            </a:r>
            <a:r>
              <a:rPr lang="en-US" altLang="zh-CN" dirty="0"/>
              <a:t>our</a:t>
            </a:r>
            <a:r>
              <a:rPr lang="zh-CN" altLang="en-US" dirty="0"/>
              <a:t> </a:t>
            </a:r>
            <a:r>
              <a:rPr lang="en-US" altLang="zh-CN" dirty="0"/>
              <a:t>goal.</a:t>
            </a:r>
            <a:r>
              <a:rPr lang="zh-CN" altLang="en-US" dirty="0"/>
              <a:t> </a:t>
            </a:r>
            <a:endParaRPr lang="en-US" dirty="0"/>
          </a:p>
        </p:txBody>
      </p:sp>
      <p:sp>
        <p:nvSpPr>
          <p:cNvPr id="4" name="Slide Number Placeholder 3"/>
          <p:cNvSpPr>
            <a:spLocks noGrp="1"/>
          </p:cNvSpPr>
          <p:nvPr>
            <p:ph type="sldNum" sz="quarter" idx="5"/>
          </p:nvPr>
        </p:nvSpPr>
        <p:spPr/>
        <p:txBody>
          <a:bodyPr/>
          <a:lstStyle/>
          <a:p>
            <a:fld id="{C05FFBF6-D824-5846-AFCA-5A4CC4281349}" type="slidenum">
              <a:rPr lang="en-US" smtClean="0"/>
              <a:t>1</a:t>
            </a:fld>
            <a:endParaRPr lang="en-US"/>
          </a:p>
        </p:txBody>
      </p:sp>
    </p:spTree>
    <p:extLst>
      <p:ext uri="{BB962C8B-B14F-4D97-AF65-F5344CB8AC3E}">
        <p14:creationId xmlns:p14="http://schemas.microsoft.com/office/powerpoint/2010/main" val="6546740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For example, in the San Francisco area, the public utilities commissioner encourages their residents to monitor their tap water quality with home test kits. </a:t>
            </a:r>
          </a:p>
          <a:p>
            <a:r>
              <a:rPr lang="en-US" altLang="zh-CN" dirty="0"/>
              <a:t>Residents can call to schedule a follow up laboratory measurement for free or at a low price if any poor result is found. </a:t>
            </a:r>
          </a:p>
          <a:p>
            <a:endParaRPr lang="en-US" altLang="zh-CN" dirty="0"/>
          </a:p>
          <a:p>
            <a:r>
              <a:rPr lang="en-US" altLang="zh-CN" dirty="0"/>
              <a:t>And</a:t>
            </a:r>
            <a:r>
              <a:rPr lang="zh-CN" altLang="en-US" dirty="0"/>
              <a:t> </a:t>
            </a:r>
            <a:r>
              <a:rPr lang="en-US" altLang="zh-CN" dirty="0"/>
              <a:t>our</a:t>
            </a:r>
            <a:r>
              <a:rPr lang="zh-CN" altLang="en-US" dirty="0"/>
              <a:t> </a:t>
            </a:r>
            <a:r>
              <a:rPr lang="en-US" altLang="zh-CN" dirty="0"/>
              <a:t>goal</a:t>
            </a:r>
            <a:r>
              <a:rPr lang="zh-CN" altLang="en-US" dirty="0"/>
              <a:t> </a:t>
            </a:r>
            <a:r>
              <a:rPr lang="en-US" altLang="zh-CN" dirty="0"/>
              <a:t>is</a:t>
            </a:r>
            <a:r>
              <a:rPr lang="zh-CN" altLang="en-US" dirty="0"/>
              <a:t> </a:t>
            </a:r>
            <a:r>
              <a:rPr lang="en-US" altLang="zh-CN" dirty="0"/>
              <a:t>through</a:t>
            </a:r>
            <a:r>
              <a:rPr lang="zh-CN" altLang="en-US" dirty="0"/>
              <a:t> </a:t>
            </a:r>
            <a:r>
              <a:rPr lang="en-US" altLang="zh-CN" dirty="0"/>
              <a:t>our</a:t>
            </a:r>
            <a:r>
              <a:rPr lang="zh-CN" altLang="en-US" dirty="0"/>
              <a:t> </a:t>
            </a:r>
            <a:r>
              <a:rPr lang="en-US" altLang="zh-CN" dirty="0"/>
              <a:t>two</a:t>
            </a:r>
            <a:r>
              <a:rPr lang="zh-CN" altLang="en-US" dirty="0"/>
              <a:t> </a:t>
            </a:r>
            <a:r>
              <a:rPr lang="en-US" altLang="zh-CN" dirty="0"/>
              <a:t>way</a:t>
            </a:r>
            <a:r>
              <a:rPr lang="zh-CN" altLang="en-US" dirty="0"/>
              <a:t> </a:t>
            </a:r>
            <a:r>
              <a:rPr lang="en-US" altLang="zh-CN" dirty="0"/>
              <a:t>communication</a:t>
            </a:r>
            <a:r>
              <a:rPr lang="zh-CN" altLang="en-US" dirty="0"/>
              <a:t> </a:t>
            </a:r>
            <a:r>
              <a:rPr lang="en-US" altLang="zh-CN" dirty="0"/>
              <a:t>platform,</a:t>
            </a:r>
            <a:r>
              <a:rPr lang="zh-CN" altLang="en-US" dirty="0"/>
              <a:t> </a:t>
            </a:r>
            <a:r>
              <a:rPr lang="en-US" altLang="zh-CN" dirty="0"/>
              <a:t>all</a:t>
            </a:r>
            <a:r>
              <a:rPr lang="zh-CN" altLang="en-US" dirty="0"/>
              <a:t> </a:t>
            </a:r>
            <a:r>
              <a:rPr lang="en-US" altLang="zh-CN" dirty="0"/>
              <a:t>stakeholders</a:t>
            </a:r>
            <a:r>
              <a:rPr lang="zh-CN" altLang="en-US" dirty="0"/>
              <a:t> </a:t>
            </a:r>
            <a:r>
              <a:rPr lang="en-US" altLang="zh-CN" dirty="0"/>
              <a:t>in</a:t>
            </a:r>
            <a:r>
              <a:rPr lang="zh-CN" altLang="en-US" dirty="0"/>
              <a:t> </a:t>
            </a:r>
            <a:r>
              <a:rPr lang="en-US" altLang="zh-CN" dirty="0"/>
              <a:t>the</a:t>
            </a:r>
            <a:r>
              <a:rPr lang="zh-CN" altLang="en-US" dirty="0"/>
              <a:t> </a:t>
            </a:r>
            <a:r>
              <a:rPr lang="en-US" altLang="zh-CN" dirty="0"/>
              <a:t>same</a:t>
            </a:r>
            <a:r>
              <a:rPr lang="zh-CN" altLang="en-US" dirty="0"/>
              <a:t> </a:t>
            </a:r>
            <a:r>
              <a:rPr lang="en-US" altLang="zh-CN" dirty="0"/>
              <a:t>community</a:t>
            </a:r>
            <a:r>
              <a:rPr lang="zh-CN" altLang="en-US" dirty="0"/>
              <a:t> </a:t>
            </a:r>
            <a:r>
              <a:rPr lang="en-US" altLang="zh-CN" dirty="0"/>
              <a:t>can</a:t>
            </a:r>
            <a:r>
              <a:rPr lang="zh-CN" altLang="en-US" dirty="0"/>
              <a:t> </a:t>
            </a:r>
            <a:r>
              <a:rPr lang="en-US" altLang="zh-CN" dirty="0"/>
              <a:t>discover</a:t>
            </a:r>
            <a:r>
              <a:rPr lang="zh-CN" altLang="en-US" dirty="0"/>
              <a:t> </a:t>
            </a:r>
            <a:r>
              <a:rPr lang="en-US" altLang="zh-CN" dirty="0"/>
              <a:t>solution</a:t>
            </a:r>
            <a:r>
              <a:rPr lang="zh-CN" altLang="en-US" dirty="0"/>
              <a:t> </a:t>
            </a:r>
            <a:r>
              <a:rPr lang="en-US" altLang="zh-CN" dirty="0"/>
              <a:t>with</a:t>
            </a:r>
            <a:r>
              <a:rPr lang="zh-CN" altLang="en-US" dirty="0"/>
              <a:t> </a:t>
            </a:r>
            <a:r>
              <a:rPr lang="en-US" altLang="zh-CN" dirty="0"/>
              <a:t>a</a:t>
            </a:r>
            <a:r>
              <a:rPr lang="zh-CN" altLang="en-US" dirty="0"/>
              <a:t> </a:t>
            </a:r>
            <a:r>
              <a:rPr lang="en-US" altLang="zh-CN" dirty="0"/>
              <a:t>collective</a:t>
            </a:r>
            <a:r>
              <a:rPr lang="zh-CN" altLang="en-US" dirty="0"/>
              <a:t> </a:t>
            </a:r>
            <a:r>
              <a:rPr lang="en-US" altLang="zh-CN" dirty="0"/>
              <a:t>wisdom</a:t>
            </a:r>
            <a:r>
              <a:rPr lang="zh-CN" altLang="en-US" dirty="0"/>
              <a:t> </a:t>
            </a:r>
            <a:r>
              <a:rPr lang="en-US" altLang="zh-CN" dirty="0"/>
              <a:t>to</a:t>
            </a:r>
            <a:r>
              <a:rPr lang="zh-CN" altLang="en-US" dirty="0"/>
              <a:t> </a:t>
            </a:r>
            <a:r>
              <a:rPr lang="en-US" altLang="zh-CN" dirty="0"/>
              <a:t>solve the</a:t>
            </a:r>
            <a:r>
              <a:rPr lang="zh-CN" altLang="en-US" dirty="0"/>
              <a:t> </a:t>
            </a:r>
            <a:r>
              <a:rPr lang="en-US" altLang="zh-CN" dirty="0"/>
              <a:t>water</a:t>
            </a:r>
            <a:r>
              <a:rPr lang="zh-CN" altLang="en-US" dirty="0"/>
              <a:t> </a:t>
            </a:r>
            <a:r>
              <a:rPr lang="en-US" altLang="zh-CN" dirty="0"/>
              <a:t>problem.</a:t>
            </a:r>
            <a:r>
              <a:rPr lang="zh-CN" altLang="en-US" dirty="0"/>
              <a:t> </a:t>
            </a:r>
            <a:endParaRPr lang="en-US" altLang="zh-CN" dirty="0"/>
          </a:p>
          <a:p>
            <a:endParaRPr lang="en-US" altLang="zh-CN" dirty="0"/>
          </a:p>
          <a:p>
            <a:endParaRPr lang="en-US" altLang="zh-CN" dirty="0"/>
          </a:p>
          <a:p>
            <a:endParaRPr lang="en-US" altLang="zh-CN" dirty="0"/>
          </a:p>
          <a:p>
            <a:endParaRPr lang="en-US" dirty="0"/>
          </a:p>
          <a:p>
            <a:endParaRPr lang="en-US" dirty="0"/>
          </a:p>
        </p:txBody>
      </p:sp>
      <p:sp>
        <p:nvSpPr>
          <p:cNvPr id="4" name="Slide Number Placeholder 3"/>
          <p:cNvSpPr>
            <a:spLocks noGrp="1"/>
          </p:cNvSpPr>
          <p:nvPr>
            <p:ph type="sldNum" sz="quarter" idx="5"/>
          </p:nvPr>
        </p:nvSpPr>
        <p:spPr/>
        <p:txBody>
          <a:bodyPr/>
          <a:lstStyle/>
          <a:p>
            <a:fld id="{C05FFBF6-D824-5846-AFCA-5A4CC4281349}" type="slidenum">
              <a:rPr lang="en-US" smtClean="0"/>
              <a:t>10</a:t>
            </a:fld>
            <a:endParaRPr lang="en-US"/>
          </a:p>
        </p:txBody>
      </p:sp>
    </p:spTree>
    <p:extLst>
      <p:ext uri="{BB962C8B-B14F-4D97-AF65-F5344CB8AC3E}">
        <p14:creationId xmlns:p14="http://schemas.microsoft.com/office/powerpoint/2010/main" val="38419658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important to have an integrated, two-way data communication platform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FFFFF"/>
                </a:solidFill>
              </a:rPr>
              <a:t>The water </a:t>
            </a:r>
            <a:r>
              <a:rPr lang="en-US" altLang="zh-CN" sz="1200" dirty="0">
                <a:solidFill>
                  <a:srgbClr val="FFFFFF"/>
                </a:solidFill>
              </a:rPr>
              <a:t>crisis</a:t>
            </a:r>
            <a:r>
              <a:rPr lang="zh-CN" altLang="en-US" sz="1200" dirty="0">
                <a:solidFill>
                  <a:srgbClr val="FFFFFF"/>
                </a:solidFill>
              </a:rPr>
              <a:t> </a:t>
            </a:r>
            <a:r>
              <a:rPr lang="en-US" sz="1200" dirty="0">
                <a:solidFill>
                  <a:srgbClr val="FFFFFF"/>
                </a:solidFill>
              </a:rPr>
              <a:t>is </a:t>
            </a:r>
            <a:r>
              <a:rPr lang="en-US" altLang="zh-CN" sz="1200" dirty="0">
                <a:solidFill>
                  <a:srgbClr val="FFFFFF"/>
                </a:solidFill>
              </a:rPr>
              <a:t>a</a:t>
            </a:r>
            <a:r>
              <a:rPr lang="zh-CN" altLang="en-US" sz="1200" dirty="0">
                <a:solidFill>
                  <a:srgbClr val="FFFFFF"/>
                </a:solidFill>
              </a:rPr>
              <a:t> </a:t>
            </a:r>
            <a:r>
              <a:rPr lang="en-US" altLang="zh-CN" sz="1200" dirty="0">
                <a:solidFill>
                  <a:srgbClr val="FFFFFF"/>
                </a:solidFill>
              </a:rPr>
              <a:t>s</a:t>
            </a:r>
            <a:r>
              <a:rPr lang="en-US" sz="1200" dirty="0">
                <a:solidFill>
                  <a:srgbClr val="FFFFFF"/>
                </a:solidFill>
              </a:rPr>
              <a:t>ystemic</a:t>
            </a:r>
            <a:r>
              <a:rPr lang="zh-CN" altLang="en-US" sz="1200" dirty="0">
                <a:solidFill>
                  <a:srgbClr val="FFFFFF"/>
                </a:solidFill>
              </a:rPr>
              <a:t> </a:t>
            </a:r>
            <a:r>
              <a:rPr lang="en-US" altLang="zh-CN" sz="1200" dirty="0">
                <a:solidFill>
                  <a:srgbClr val="FFFFFF"/>
                </a:solidFill>
              </a:rPr>
              <a:t>challenge.</a:t>
            </a:r>
            <a:r>
              <a:rPr lang="zh-CN" altLang="en-US" sz="1200" dirty="0">
                <a:solidFill>
                  <a:srgbClr val="FFFFFF"/>
                </a:solidFill>
              </a:rPr>
              <a:t> </a:t>
            </a:r>
            <a:r>
              <a:rPr lang="en-US" altLang="zh-CN" sz="1200" dirty="0">
                <a:solidFill>
                  <a:srgbClr val="FFFFFF"/>
                </a:solidFill>
              </a:rPr>
              <a:t>An integrated information platform allows all stakeholders to work</a:t>
            </a:r>
            <a:r>
              <a:rPr lang="zh-CN" altLang="en-US" sz="1200" dirty="0">
                <a:solidFill>
                  <a:srgbClr val="FFFFFF"/>
                </a:solidFill>
              </a:rPr>
              <a:t> </a:t>
            </a:r>
            <a:r>
              <a:rPr lang="en-US" altLang="zh-CN" sz="1200" dirty="0">
                <a:solidFill>
                  <a:srgbClr val="FFFFFF"/>
                </a:solidFill>
              </a:rPr>
              <a:t>together effectively with context and transparency.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Data communication should go both ways. Residents sending information back to the government and share within their community co-create useful public information which help recognize and solve the problem in a more efficient way.</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C05FFBF6-D824-5846-AFCA-5A4CC4281349}" type="slidenum">
              <a:rPr lang="en-US" smtClean="0"/>
              <a:t>11</a:t>
            </a:fld>
            <a:endParaRPr lang="en-US"/>
          </a:p>
        </p:txBody>
      </p:sp>
    </p:spTree>
    <p:extLst>
      <p:ext uri="{BB962C8B-B14F-4D97-AF65-F5344CB8AC3E}">
        <p14:creationId xmlns:p14="http://schemas.microsoft.com/office/powerpoint/2010/main" val="28969846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jata water solution is a web-based application. It’s user interactive. </a:t>
            </a:r>
          </a:p>
          <a:p>
            <a:r>
              <a:rPr lang="en-US" dirty="0"/>
              <a:t> All you need is entering your home address. We locate your water system from the back end. The system </a:t>
            </a:r>
            <a:r>
              <a:rPr lang="en-US" altLang="zh-CN" dirty="0"/>
              <a:t>provide</a:t>
            </a:r>
            <a:r>
              <a:rPr lang="zh-CN" altLang="en-US" dirty="0"/>
              <a:t> </a:t>
            </a:r>
            <a:r>
              <a:rPr lang="en-US" altLang="zh-CN" dirty="0"/>
              <a:t>you</a:t>
            </a:r>
            <a:r>
              <a:rPr lang="en-US" dirty="0"/>
              <a:t> the aggregated results </a:t>
            </a:r>
            <a:r>
              <a:rPr lang="en-US" altLang="zh-CN" dirty="0"/>
              <a:t>from</a:t>
            </a:r>
            <a:r>
              <a:rPr lang="zh-CN" altLang="en-US" dirty="0"/>
              <a:t> </a:t>
            </a:r>
            <a:r>
              <a:rPr lang="en-US" altLang="zh-CN" dirty="0"/>
              <a:t>the</a:t>
            </a:r>
            <a:r>
              <a:rPr lang="zh-CN" altLang="en-US" dirty="0"/>
              <a:t> </a:t>
            </a:r>
            <a:r>
              <a:rPr lang="en-US" altLang="zh-CN" dirty="0"/>
              <a:t>data</a:t>
            </a:r>
            <a:r>
              <a:rPr lang="zh-CN" altLang="en-US" dirty="0"/>
              <a:t> </a:t>
            </a:r>
            <a:r>
              <a:rPr lang="en-US" dirty="0"/>
              <a:t>and output your water system information, its water quality summary, and changes of some major chemicals detected value in the last few years.</a:t>
            </a:r>
          </a:p>
          <a:p>
            <a:endParaRPr lang="en-US" dirty="0"/>
          </a:p>
          <a:p>
            <a:r>
              <a:rPr lang="en-US" dirty="0"/>
              <a:t>all the official data and information displayed on our website is from the California open data portals, and all the shared data and information are from website users.  You may use only one or both as a </a:t>
            </a:r>
            <a:r>
              <a:rPr lang="en-US" altLang="zh-CN" dirty="0" err="1"/>
              <a:t>refernce</a:t>
            </a:r>
            <a:r>
              <a:rPr lang="zh-CN" altLang="en-US" dirty="0"/>
              <a:t> </a:t>
            </a:r>
            <a:r>
              <a:rPr lang="en-US" dirty="0"/>
              <a:t>to know</a:t>
            </a:r>
            <a:r>
              <a:rPr lang="zh-CN" altLang="en-US" dirty="0"/>
              <a:t> </a:t>
            </a:r>
            <a:r>
              <a:rPr lang="en-US" altLang="zh-CN" dirty="0"/>
              <a:t>you</a:t>
            </a:r>
            <a:r>
              <a:rPr lang="zh-CN" altLang="en-US" dirty="0"/>
              <a:t> </a:t>
            </a:r>
            <a:r>
              <a:rPr lang="en-US" altLang="zh-CN" dirty="0"/>
              <a:t>water.</a:t>
            </a:r>
            <a:r>
              <a:rPr lang="zh-CN" altLang="en-US" dirty="0"/>
              <a:t> </a:t>
            </a:r>
            <a:endParaRPr lang="en-US" dirty="0"/>
          </a:p>
          <a:p>
            <a:endParaRPr lang="en-US" dirty="0"/>
          </a:p>
          <a:p>
            <a:r>
              <a:rPr lang="en-US" altLang="zh-CN" sz="1200" b="0" i="0" kern="1200" dirty="0">
                <a:solidFill>
                  <a:schemeClr val="tx1"/>
                </a:solidFill>
                <a:effectLst/>
                <a:latin typeface="+mn-lt"/>
                <a:ea typeface="+mn-ea"/>
                <a:cs typeface="+mn-cs"/>
              </a:rPr>
              <a:t>Current</a:t>
            </a:r>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moment,</a:t>
            </a:r>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our</a:t>
            </a:r>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application</a:t>
            </a:r>
            <a:r>
              <a:rPr lang="en-US" sz="1200" b="0" i="0" kern="1200" dirty="0">
                <a:solidFill>
                  <a:schemeClr val="tx1"/>
                </a:solidFill>
                <a:effectLst/>
                <a:latin typeface="+mn-lt"/>
                <a:ea typeface="+mn-ea"/>
                <a:cs typeface="+mn-cs"/>
              </a:rPr>
              <a:t> is </a:t>
            </a:r>
            <a:r>
              <a:rPr lang="en-US" altLang="zh-CN" sz="1200" b="0" i="0" kern="1200" dirty="0">
                <a:solidFill>
                  <a:schemeClr val="tx1"/>
                </a:solidFill>
                <a:effectLst/>
                <a:latin typeface="+mn-lt"/>
                <a:ea typeface="+mn-ea"/>
                <a:cs typeface="+mn-cs"/>
              </a:rPr>
              <a:t>still</a:t>
            </a:r>
            <a:r>
              <a:rPr lang="zh-CN" altLang="en-US" sz="1200" b="0"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a prototype with </a:t>
            </a:r>
            <a:r>
              <a:rPr lang="en-US" altLang="zh-CN" sz="1200" b="0" i="0" kern="1200" dirty="0">
                <a:solidFill>
                  <a:schemeClr val="tx1"/>
                </a:solidFill>
                <a:effectLst/>
                <a:latin typeface="+mn-lt"/>
                <a:ea typeface="+mn-ea"/>
                <a:cs typeface="+mn-cs"/>
              </a:rPr>
              <a:t>limited</a:t>
            </a:r>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data</a:t>
            </a:r>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support</a:t>
            </a:r>
            <a:r>
              <a:rPr lang="zh-CN" altLang="en-US" sz="1200" b="0"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from the open database. You may not find your water system information by entering your home address yet, as the official data file of system servi</a:t>
            </a:r>
            <a:r>
              <a:rPr lang="en-US" altLang="zh-CN" sz="1200" b="0" i="0" kern="1200" dirty="0">
                <a:solidFill>
                  <a:schemeClr val="tx1"/>
                </a:solidFill>
                <a:effectLst/>
                <a:latin typeface="+mn-lt"/>
                <a:ea typeface="+mn-ea"/>
                <a:cs typeface="+mn-cs"/>
              </a:rPr>
              <a:t>ce</a:t>
            </a:r>
            <a:r>
              <a:rPr lang="en-US" sz="1200" b="0" i="0" kern="1200" dirty="0">
                <a:solidFill>
                  <a:schemeClr val="tx1"/>
                </a:solidFill>
                <a:effectLst/>
                <a:latin typeface="+mn-lt"/>
                <a:ea typeface="+mn-ea"/>
                <a:cs typeface="+mn-cs"/>
              </a:rPr>
              <a:t> boundaries is still in the process of being completed.</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We will continually update our application after the competition. </a:t>
            </a:r>
          </a:p>
          <a:p>
            <a:endParaRPr lang="en-US" dirty="0"/>
          </a:p>
        </p:txBody>
      </p:sp>
      <p:sp>
        <p:nvSpPr>
          <p:cNvPr id="4" name="Slide Number Placeholder 3"/>
          <p:cNvSpPr>
            <a:spLocks noGrp="1"/>
          </p:cNvSpPr>
          <p:nvPr>
            <p:ph type="sldNum" sz="quarter" idx="5"/>
          </p:nvPr>
        </p:nvSpPr>
        <p:spPr/>
        <p:txBody>
          <a:bodyPr/>
          <a:lstStyle/>
          <a:p>
            <a:fld id="{C05FFBF6-D824-5846-AFCA-5A4CC4281349}" type="slidenum">
              <a:rPr lang="en-US" smtClean="0"/>
              <a:t>12</a:t>
            </a:fld>
            <a:endParaRPr lang="en-US"/>
          </a:p>
        </p:txBody>
      </p:sp>
    </p:spTree>
    <p:extLst>
      <p:ext uri="{BB962C8B-B14F-4D97-AF65-F5344CB8AC3E}">
        <p14:creationId xmlns:p14="http://schemas.microsoft.com/office/powerpoint/2010/main" val="5880461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And</a:t>
            </a:r>
            <a:r>
              <a:rPr lang="zh-CN" altLang="en-US" dirty="0"/>
              <a:t> </a:t>
            </a:r>
            <a:r>
              <a:rPr lang="en-US" altLang="zh-CN" dirty="0"/>
              <a:t>this</a:t>
            </a:r>
            <a:r>
              <a:rPr lang="zh-CN" altLang="en-US" dirty="0"/>
              <a:t> </a:t>
            </a:r>
            <a:r>
              <a:rPr lang="en-US" altLang="zh-CN" dirty="0"/>
              <a:t>is</a:t>
            </a:r>
            <a:r>
              <a:rPr lang="zh-CN" altLang="en-US" dirty="0"/>
              <a:t> </a:t>
            </a:r>
            <a:r>
              <a:rPr lang="en-US" altLang="zh-CN" dirty="0"/>
              <a:t>how</a:t>
            </a:r>
            <a:r>
              <a:rPr lang="zh-CN" altLang="en-US" dirty="0"/>
              <a:t> </a:t>
            </a:r>
            <a:r>
              <a:rPr lang="en-US" altLang="zh-CN" dirty="0"/>
              <a:t>it</a:t>
            </a:r>
            <a:r>
              <a:rPr lang="zh-CN" altLang="en-US" dirty="0"/>
              <a:t> </a:t>
            </a:r>
            <a:r>
              <a:rPr lang="en-US" altLang="zh-CN" dirty="0"/>
              <a:t>looks</a:t>
            </a:r>
            <a:r>
              <a:rPr lang="zh-CN" altLang="en-US" dirty="0"/>
              <a:t> </a:t>
            </a:r>
            <a:endParaRPr lang="en-US" altLang="zh-CN" dirty="0"/>
          </a:p>
          <a:p>
            <a:r>
              <a:rPr lang="en-US" altLang="zh-CN" dirty="0"/>
              <a:t>This</a:t>
            </a:r>
            <a:r>
              <a:rPr lang="zh-CN" altLang="en-US" dirty="0"/>
              <a:t> </a:t>
            </a:r>
            <a:r>
              <a:rPr lang="en-US" altLang="zh-CN" dirty="0"/>
              <a:t>platform</a:t>
            </a:r>
            <a:r>
              <a:rPr lang="zh-CN" altLang="en-US" dirty="0"/>
              <a:t> </a:t>
            </a:r>
            <a:r>
              <a:rPr lang="en-US" altLang="zh-CN" dirty="0"/>
              <a:t>is</a:t>
            </a:r>
            <a:r>
              <a:rPr lang="zh-CN" altLang="en-US" dirty="0"/>
              <a:t> </a:t>
            </a:r>
            <a:r>
              <a:rPr lang="en-US" altLang="zh-CN" dirty="0"/>
              <a:t>highly</a:t>
            </a:r>
            <a:r>
              <a:rPr lang="zh-CN" altLang="en-US" dirty="0"/>
              <a:t> </a:t>
            </a:r>
            <a:r>
              <a:rPr lang="en-US" altLang="zh-CN" dirty="0"/>
              <a:t>configurable</a:t>
            </a:r>
            <a:r>
              <a:rPr lang="zh-CN" altLang="en-US" dirty="0"/>
              <a:t>  </a:t>
            </a:r>
            <a:endParaRPr lang="en-US" altLang="zh-CN" dirty="0"/>
          </a:p>
          <a:p>
            <a:r>
              <a:rPr lang="en-US" altLang="zh-CN" dirty="0"/>
              <a:t>You</a:t>
            </a:r>
            <a:r>
              <a:rPr lang="zh-CN" altLang="en-US" dirty="0"/>
              <a:t> </a:t>
            </a:r>
            <a:r>
              <a:rPr lang="en-US" altLang="zh-CN" dirty="0"/>
              <a:t>can</a:t>
            </a:r>
            <a:r>
              <a:rPr lang="zh-CN" altLang="en-US" dirty="0"/>
              <a:t> </a:t>
            </a:r>
            <a:r>
              <a:rPr lang="en-US" altLang="zh-CN" dirty="0"/>
              <a:t>choose</a:t>
            </a:r>
            <a:r>
              <a:rPr lang="zh-CN" altLang="en-US" dirty="0"/>
              <a:t> </a:t>
            </a:r>
            <a:r>
              <a:rPr lang="en-US" altLang="zh-CN" dirty="0"/>
              <a:t>data</a:t>
            </a:r>
            <a:r>
              <a:rPr lang="zh-CN" altLang="en-US" dirty="0"/>
              <a:t> </a:t>
            </a:r>
            <a:r>
              <a:rPr lang="en-US" altLang="zh-CN" dirty="0"/>
              <a:t>to</a:t>
            </a:r>
            <a:r>
              <a:rPr lang="zh-CN" altLang="en-US" dirty="0"/>
              <a:t> </a:t>
            </a:r>
            <a:r>
              <a:rPr lang="en-US" altLang="zh-CN" dirty="0"/>
              <a:t>display</a:t>
            </a:r>
            <a:r>
              <a:rPr lang="zh-CN" altLang="en-US" dirty="0"/>
              <a:t> </a:t>
            </a:r>
            <a:r>
              <a:rPr lang="en-US" altLang="zh-CN" dirty="0"/>
              <a:t>how</a:t>
            </a:r>
            <a:r>
              <a:rPr lang="zh-CN" altLang="en-US" dirty="0"/>
              <a:t> </a:t>
            </a:r>
            <a:r>
              <a:rPr lang="en-US" altLang="zh-CN" dirty="0"/>
              <a:t>to</a:t>
            </a:r>
            <a:r>
              <a:rPr lang="zh-CN" altLang="en-US" dirty="0"/>
              <a:t> </a:t>
            </a:r>
            <a:r>
              <a:rPr lang="en-US" altLang="zh-CN" dirty="0"/>
              <a:t>display.</a:t>
            </a:r>
            <a:r>
              <a:rPr lang="zh-CN" altLang="en-US" dirty="0"/>
              <a:t>  </a:t>
            </a:r>
            <a:endParaRPr lang="en-US" altLang="zh-CN" dirty="0"/>
          </a:p>
          <a:p>
            <a:r>
              <a:rPr lang="en-US" altLang="zh-CN" dirty="0"/>
              <a:t>Example,</a:t>
            </a:r>
            <a:r>
              <a:rPr lang="zh-CN" altLang="en-US" dirty="0"/>
              <a:t> </a:t>
            </a:r>
            <a:r>
              <a:rPr lang="en-US" altLang="zh-CN" dirty="0"/>
              <a:t>what</a:t>
            </a:r>
            <a:r>
              <a:rPr lang="zh-CN" altLang="en-US" dirty="0"/>
              <a:t> </a:t>
            </a:r>
            <a:r>
              <a:rPr lang="en-US" altLang="zh-CN" dirty="0"/>
              <a:t>residents</a:t>
            </a:r>
            <a:r>
              <a:rPr lang="zh-CN" altLang="en-US" dirty="0"/>
              <a:t> </a:t>
            </a:r>
            <a:r>
              <a:rPr lang="en-US" altLang="zh-CN" dirty="0"/>
              <a:t>might</a:t>
            </a:r>
            <a:r>
              <a:rPr lang="zh-CN" altLang="en-US" dirty="0"/>
              <a:t> </a:t>
            </a:r>
            <a:r>
              <a:rPr lang="en-US" altLang="zh-CN" dirty="0"/>
              <a:t>be</a:t>
            </a:r>
            <a:r>
              <a:rPr lang="zh-CN" altLang="en-US" dirty="0"/>
              <a:t> </a:t>
            </a:r>
            <a:r>
              <a:rPr lang="en-US" altLang="zh-CN" dirty="0"/>
              <a:t>interested</a:t>
            </a:r>
            <a:r>
              <a:rPr lang="zh-CN" altLang="en-US" dirty="0"/>
              <a:t> </a:t>
            </a:r>
            <a:r>
              <a:rPr lang="en-US" altLang="zh-CN" dirty="0"/>
              <a:t>to</a:t>
            </a:r>
            <a:r>
              <a:rPr lang="zh-CN" altLang="en-US" dirty="0"/>
              <a:t> </a:t>
            </a:r>
            <a:r>
              <a:rPr lang="en-US" altLang="zh-CN" dirty="0"/>
              <a:t>know.</a:t>
            </a:r>
            <a:r>
              <a:rPr lang="zh-CN" altLang="en-US" dirty="0"/>
              <a:t> </a:t>
            </a:r>
            <a:endParaRPr lang="en-US" altLang="zh-CN" dirty="0"/>
          </a:p>
          <a:p>
            <a:r>
              <a:rPr lang="en-US" altLang="zh-CN" dirty="0"/>
              <a:t>And</a:t>
            </a:r>
            <a:r>
              <a:rPr lang="zh-CN" altLang="en-US" dirty="0"/>
              <a:t> </a:t>
            </a:r>
            <a:r>
              <a:rPr lang="en-US" altLang="zh-CN" dirty="0"/>
              <a:t>all</a:t>
            </a:r>
            <a:r>
              <a:rPr lang="zh-CN" altLang="en-US" dirty="0"/>
              <a:t> </a:t>
            </a:r>
            <a:r>
              <a:rPr lang="en-US" altLang="zh-CN" dirty="0"/>
              <a:t>the</a:t>
            </a:r>
            <a:r>
              <a:rPr lang="zh-CN" altLang="en-US" dirty="0"/>
              <a:t> </a:t>
            </a:r>
            <a:r>
              <a:rPr lang="en-US" altLang="zh-CN" dirty="0"/>
              <a:t>information</a:t>
            </a:r>
            <a:r>
              <a:rPr lang="zh-CN" altLang="en-US" dirty="0"/>
              <a:t> </a:t>
            </a:r>
            <a:r>
              <a:rPr lang="en-US" altLang="zh-CN" dirty="0"/>
              <a:t>is</a:t>
            </a:r>
            <a:r>
              <a:rPr lang="zh-CN" altLang="en-US" dirty="0"/>
              <a:t> </a:t>
            </a:r>
            <a:r>
              <a:rPr lang="en-US" altLang="zh-CN" dirty="0"/>
              <a:t>tied</a:t>
            </a:r>
            <a:r>
              <a:rPr lang="zh-CN" altLang="en-US" dirty="0"/>
              <a:t> </a:t>
            </a:r>
            <a:r>
              <a:rPr lang="en-US" altLang="zh-CN" dirty="0"/>
              <a:t>to</a:t>
            </a:r>
            <a:r>
              <a:rPr lang="zh-CN" altLang="en-US" dirty="0"/>
              <a:t> </a:t>
            </a:r>
            <a:r>
              <a:rPr lang="en-US" altLang="zh-CN" dirty="0"/>
              <a:t>your</a:t>
            </a:r>
            <a:r>
              <a:rPr lang="zh-CN" altLang="en-US" dirty="0"/>
              <a:t> </a:t>
            </a:r>
            <a:r>
              <a:rPr lang="en-US" altLang="zh-CN" dirty="0"/>
              <a:t>home</a:t>
            </a:r>
            <a:r>
              <a:rPr lang="zh-CN" altLang="en-US" dirty="0"/>
              <a:t> </a:t>
            </a:r>
            <a:r>
              <a:rPr lang="en-US" altLang="zh-CN" dirty="0"/>
              <a:t>address.</a:t>
            </a:r>
            <a:r>
              <a:rPr lang="zh-CN" altLang="en-US" dirty="0"/>
              <a:t>  </a:t>
            </a:r>
            <a:r>
              <a:rPr lang="en-US" altLang="zh-CN" dirty="0"/>
              <a:t>It</a:t>
            </a:r>
            <a:r>
              <a:rPr lang="zh-CN" altLang="en-US" dirty="0"/>
              <a:t> </a:t>
            </a:r>
            <a:r>
              <a:rPr lang="en-US" altLang="zh-CN" dirty="0"/>
              <a:t>precise</a:t>
            </a:r>
            <a:r>
              <a:rPr lang="zh-CN" altLang="en-US" dirty="0"/>
              <a:t> </a:t>
            </a:r>
            <a:r>
              <a:rPr lang="en-US" altLang="zh-CN" dirty="0"/>
              <a:t>and</a:t>
            </a:r>
            <a:r>
              <a:rPr lang="zh-CN" altLang="en-US" dirty="0"/>
              <a:t> </a:t>
            </a:r>
            <a:r>
              <a:rPr lang="en-US" altLang="zh-CN" dirty="0"/>
              <a:t>easy</a:t>
            </a:r>
            <a:r>
              <a:rPr lang="zh-CN" altLang="en-US" dirty="0"/>
              <a:t> </a:t>
            </a:r>
            <a:r>
              <a:rPr lang="en-US" altLang="zh-CN" dirty="0"/>
              <a:t>to</a:t>
            </a:r>
            <a:r>
              <a:rPr lang="zh-CN" altLang="en-US" dirty="0"/>
              <a:t> </a:t>
            </a:r>
            <a:r>
              <a:rPr lang="en-US" altLang="zh-CN" dirty="0"/>
              <a:t>understand.</a:t>
            </a:r>
            <a:r>
              <a:rPr lang="zh-CN" altLang="en-US" dirty="0"/>
              <a:t> </a:t>
            </a:r>
            <a:endParaRPr lang="en-US" altLang="zh-CN" dirty="0"/>
          </a:p>
          <a:p>
            <a:endParaRPr lang="en-US" dirty="0"/>
          </a:p>
          <a:p>
            <a:r>
              <a:rPr lang="en-US" altLang="zh-CN" dirty="0"/>
              <a:t>After</a:t>
            </a:r>
            <a:r>
              <a:rPr lang="zh-CN" altLang="en-US" dirty="0"/>
              <a:t> </a:t>
            </a:r>
            <a:r>
              <a:rPr lang="en-US" altLang="zh-CN" dirty="0"/>
              <a:t>viewing,</a:t>
            </a:r>
            <a:r>
              <a:rPr lang="zh-CN" altLang="en-US" dirty="0"/>
              <a:t> </a:t>
            </a:r>
            <a:r>
              <a:rPr lang="en-US" altLang="zh-CN" dirty="0"/>
              <a:t>you</a:t>
            </a:r>
            <a:r>
              <a:rPr lang="zh-CN" altLang="en-US" dirty="0"/>
              <a:t> </a:t>
            </a:r>
            <a:r>
              <a:rPr lang="en-US" altLang="zh-CN" dirty="0"/>
              <a:t>want</a:t>
            </a:r>
            <a:r>
              <a:rPr lang="zh-CN" altLang="en-US" dirty="0"/>
              <a:t> </a:t>
            </a:r>
            <a:r>
              <a:rPr lang="en-US" altLang="zh-CN" dirty="0"/>
              <a:t>to</a:t>
            </a:r>
            <a:r>
              <a:rPr lang="zh-CN" altLang="en-US" dirty="0"/>
              <a:t> </a:t>
            </a:r>
            <a:r>
              <a:rPr lang="en-US" altLang="zh-CN" dirty="0"/>
              <a:t>see</a:t>
            </a:r>
            <a:r>
              <a:rPr lang="zh-CN" altLang="en-US" dirty="0"/>
              <a:t> </a:t>
            </a:r>
            <a:r>
              <a:rPr lang="en-US" altLang="zh-CN" dirty="0"/>
              <a:t>what’s</a:t>
            </a:r>
            <a:r>
              <a:rPr lang="zh-CN" altLang="en-US" dirty="0"/>
              <a:t> </a:t>
            </a:r>
            <a:r>
              <a:rPr lang="en-US" altLang="zh-CN" dirty="0"/>
              <a:t>going</a:t>
            </a:r>
            <a:r>
              <a:rPr lang="zh-CN" altLang="en-US" dirty="0"/>
              <a:t> </a:t>
            </a:r>
            <a:r>
              <a:rPr lang="en-US" altLang="zh-CN" dirty="0"/>
              <a:t>in</a:t>
            </a:r>
            <a:r>
              <a:rPr lang="zh-CN" altLang="en-US" dirty="0"/>
              <a:t> </a:t>
            </a:r>
            <a:r>
              <a:rPr lang="en-US" altLang="zh-CN" dirty="0"/>
              <a:t>your</a:t>
            </a:r>
            <a:r>
              <a:rPr lang="zh-CN" altLang="en-US" dirty="0"/>
              <a:t> </a:t>
            </a:r>
            <a:r>
              <a:rPr lang="en-US" altLang="zh-CN" dirty="0" err="1"/>
              <a:t>nrighbood</a:t>
            </a:r>
            <a:r>
              <a:rPr lang="zh-CN" altLang="en-US" dirty="0"/>
              <a:t> </a:t>
            </a:r>
            <a:r>
              <a:rPr lang="en-US" altLang="zh-CN" dirty="0"/>
              <a:t>or</a:t>
            </a:r>
            <a:r>
              <a:rPr lang="zh-CN" altLang="en-US" dirty="0"/>
              <a:t> </a:t>
            </a:r>
            <a:r>
              <a:rPr lang="en-US" altLang="zh-CN" dirty="0"/>
              <a:t>want</a:t>
            </a:r>
            <a:r>
              <a:rPr lang="zh-CN" altLang="en-US" dirty="0"/>
              <a:t> </a:t>
            </a:r>
            <a:r>
              <a:rPr lang="en-US" altLang="zh-CN" dirty="0"/>
              <a:t>to</a:t>
            </a:r>
            <a:r>
              <a:rPr lang="zh-CN" altLang="en-US" dirty="0"/>
              <a:t> </a:t>
            </a:r>
            <a:r>
              <a:rPr lang="en-US" altLang="zh-CN" dirty="0"/>
              <a:t>share</a:t>
            </a:r>
            <a:r>
              <a:rPr lang="zh-CN" altLang="en-US" dirty="0"/>
              <a:t> </a:t>
            </a:r>
            <a:r>
              <a:rPr lang="en-US" altLang="zh-CN" dirty="0"/>
              <a:t>your</a:t>
            </a:r>
            <a:r>
              <a:rPr lang="zh-CN" altLang="en-US" dirty="0"/>
              <a:t> </a:t>
            </a:r>
            <a:r>
              <a:rPr lang="en-US" altLang="zh-CN" dirty="0"/>
              <a:t>water</a:t>
            </a:r>
            <a:r>
              <a:rPr lang="zh-CN" altLang="en-US" dirty="0"/>
              <a:t> </a:t>
            </a:r>
            <a:r>
              <a:rPr lang="en-US" altLang="zh-CN" dirty="0"/>
              <a:t>information</a:t>
            </a:r>
            <a:r>
              <a:rPr lang="zh-CN" altLang="en-US" dirty="0"/>
              <a:t> </a:t>
            </a:r>
            <a:r>
              <a:rPr lang="en-US" altLang="zh-CN" dirty="0"/>
              <a:t>that</a:t>
            </a:r>
            <a:r>
              <a:rPr lang="zh-CN" altLang="en-US" dirty="0"/>
              <a:t> </a:t>
            </a:r>
            <a:r>
              <a:rPr lang="en-US" altLang="zh-CN" dirty="0"/>
              <a:t>you</a:t>
            </a:r>
            <a:r>
              <a:rPr lang="zh-CN" altLang="en-US" dirty="0"/>
              <a:t> </a:t>
            </a:r>
            <a:r>
              <a:rPr lang="en-US" altLang="zh-CN" dirty="0"/>
              <a:t>think</a:t>
            </a:r>
            <a:r>
              <a:rPr lang="zh-CN" altLang="en-US" dirty="0"/>
              <a:t> </a:t>
            </a:r>
            <a:r>
              <a:rPr lang="en-US" altLang="zh-CN" dirty="0"/>
              <a:t>might</a:t>
            </a:r>
            <a:r>
              <a:rPr lang="zh-CN" altLang="en-US" dirty="0"/>
              <a:t> </a:t>
            </a:r>
            <a:r>
              <a:rPr lang="en-US" altLang="zh-CN" dirty="0"/>
              <a:t>be</a:t>
            </a:r>
            <a:r>
              <a:rPr lang="zh-CN" altLang="en-US" dirty="0"/>
              <a:t> </a:t>
            </a:r>
            <a:r>
              <a:rPr lang="en-US" altLang="zh-CN" dirty="0"/>
              <a:t>helpful</a:t>
            </a:r>
            <a:r>
              <a:rPr lang="zh-CN" altLang="en-US" dirty="0"/>
              <a:t> </a:t>
            </a:r>
            <a:r>
              <a:rPr lang="en-US" altLang="zh-CN" dirty="0"/>
              <a:t>to</a:t>
            </a:r>
            <a:r>
              <a:rPr lang="zh-CN" altLang="en-US" dirty="0"/>
              <a:t> </a:t>
            </a:r>
            <a:r>
              <a:rPr lang="en-US" altLang="zh-CN" dirty="0"/>
              <a:t>others..</a:t>
            </a:r>
            <a:r>
              <a:rPr lang="zh-CN" altLang="en-US" dirty="0"/>
              <a:t> </a:t>
            </a:r>
            <a:r>
              <a:rPr lang="en-US" altLang="zh-CN" dirty="0"/>
              <a:t>You</a:t>
            </a:r>
            <a:r>
              <a:rPr lang="zh-CN" altLang="en-US" dirty="0"/>
              <a:t> </a:t>
            </a:r>
            <a:r>
              <a:rPr lang="en-US" altLang="zh-CN" dirty="0"/>
              <a:t>can</a:t>
            </a:r>
            <a:r>
              <a:rPr lang="zh-CN" altLang="en-US" dirty="0"/>
              <a:t> </a:t>
            </a:r>
            <a:r>
              <a:rPr lang="en-US" altLang="zh-CN" dirty="0"/>
              <a:t>click</a:t>
            </a:r>
            <a:r>
              <a:rPr lang="zh-CN" altLang="en-US" dirty="0"/>
              <a:t> </a:t>
            </a:r>
            <a:r>
              <a:rPr lang="en-US" altLang="zh-CN" dirty="0"/>
              <a:t>the</a:t>
            </a:r>
            <a:r>
              <a:rPr lang="zh-CN" altLang="en-US" dirty="0"/>
              <a:t> </a:t>
            </a:r>
            <a:r>
              <a:rPr lang="en-US" altLang="zh-CN" dirty="0"/>
              <a:t>view</a:t>
            </a:r>
            <a:r>
              <a:rPr lang="zh-CN" altLang="en-US" dirty="0"/>
              <a:t> </a:t>
            </a:r>
            <a:r>
              <a:rPr lang="en-US" altLang="zh-CN" dirty="0"/>
              <a:t>ad</a:t>
            </a:r>
            <a:r>
              <a:rPr lang="zh-CN" altLang="en-US" dirty="0"/>
              <a:t> </a:t>
            </a:r>
            <a:r>
              <a:rPr lang="en-US" altLang="zh-CN" dirty="0"/>
              <a:t>share….button</a:t>
            </a:r>
            <a:r>
              <a:rPr lang="zh-CN" altLang="en-US" dirty="0"/>
              <a:t> </a:t>
            </a:r>
            <a:endParaRPr lang="en-US" dirty="0"/>
          </a:p>
        </p:txBody>
      </p:sp>
      <p:sp>
        <p:nvSpPr>
          <p:cNvPr id="4" name="Slide Number Placeholder 3"/>
          <p:cNvSpPr>
            <a:spLocks noGrp="1"/>
          </p:cNvSpPr>
          <p:nvPr>
            <p:ph type="sldNum" sz="quarter" idx="5"/>
          </p:nvPr>
        </p:nvSpPr>
        <p:spPr/>
        <p:txBody>
          <a:bodyPr/>
          <a:lstStyle/>
          <a:p>
            <a:fld id="{C05FFBF6-D824-5846-AFCA-5A4CC4281349}" type="slidenum">
              <a:rPr lang="en-US" smtClean="0"/>
              <a:t>13</a:t>
            </a:fld>
            <a:endParaRPr lang="en-US"/>
          </a:p>
        </p:txBody>
      </p:sp>
    </p:spTree>
    <p:extLst>
      <p:ext uri="{BB962C8B-B14F-4D97-AF65-F5344CB8AC3E}">
        <p14:creationId xmlns:p14="http://schemas.microsoft.com/office/powerpoint/2010/main" val="36443952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This</a:t>
            </a:r>
            <a:r>
              <a:rPr lang="zh-CN" altLang="en-US" dirty="0"/>
              <a:t> </a:t>
            </a:r>
            <a:r>
              <a:rPr lang="en-US" altLang="zh-CN" dirty="0"/>
              <a:t>is</a:t>
            </a:r>
            <a:r>
              <a:rPr lang="zh-CN" altLang="en-US" dirty="0"/>
              <a:t> </a:t>
            </a:r>
            <a:r>
              <a:rPr lang="en-US" altLang="zh-CN" dirty="0"/>
              <a:t>just</a:t>
            </a:r>
            <a:r>
              <a:rPr lang="zh-CN" altLang="en-US" dirty="0"/>
              <a:t> </a:t>
            </a:r>
            <a:r>
              <a:rPr lang="en-US" altLang="zh-CN" dirty="0"/>
              <a:t>one</a:t>
            </a:r>
            <a:r>
              <a:rPr lang="zh-CN" altLang="en-US" dirty="0"/>
              <a:t> </a:t>
            </a:r>
            <a:r>
              <a:rPr lang="en-US" altLang="zh-CN" dirty="0"/>
              <a:t>way</a:t>
            </a:r>
            <a:r>
              <a:rPr lang="zh-CN" altLang="en-US" dirty="0"/>
              <a:t> </a:t>
            </a:r>
            <a:r>
              <a:rPr lang="en-US" altLang="zh-CN" dirty="0"/>
              <a:t>to</a:t>
            </a:r>
            <a:r>
              <a:rPr lang="zh-CN" altLang="en-US" dirty="0"/>
              <a:t> </a:t>
            </a:r>
            <a:r>
              <a:rPr lang="en-US" altLang="zh-CN" dirty="0"/>
              <a:t>share</a:t>
            </a:r>
            <a:r>
              <a:rPr lang="zh-CN" altLang="en-US" dirty="0"/>
              <a:t> </a:t>
            </a:r>
            <a:r>
              <a:rPr lang="en-US" altLang="zh-CN" dirty="0"/>
              <a:t>your</a:t>
            </a:r>
            <a:r>
              <a:rPr lang="zh-CN" altLang="en-US" dirty="0"/>
              <a:t> </a:t>
            </a:r>
            <a:r>
              <a:rPr lang="en-US" altLang="zh-CN" dirty="0"/>
              <a:t>data,</a:t>
            </a:r>
            <a:r>
              <a:rPr lang="zh-CN" altLang="en-US" dirty="0"/>
              <a:t> </a:t>
            </a:r>
            <a:r>
              <a:rPr lang="en-US" altLang="zh-CN" dirty="0"/>
              <a:t>which</a:t>
            </a:r>
            <a:r>
              <a:rPr lang="zh-CN" altLang="en-US" dirty="0"/>
              <a:t> </a:t>
            </a:r>
            <a:r>
              <a:rPr lang="en-US" altLang="zh-CN" dirty="0"/>
              <a:t>is</a:t>
            </a:r>
            <a:r>
              <a:rPr lang="zh-CN" altLang="en-US" dirty="0"/>
              <a:t> </a:t>
            </a:r>
            <a:r>
              <a:rPr lang="en-US" altLang="zh-CN" dirty="0"/>
              <a:t>inputting</a:t>
            </a:r>
            <a:r>
              <a:rPr lang="zh-CN" altLang="en-US" dirty="0"/>
              <a:t> </a:t>
            </a:r>
            <a:r>
              <a:rPr lang="en-US" altLang="zh-CN" dirty="0"/>
              <a:t>your</a:t>
            </a:r>
            <a:r>
              <a:rPr lang="zh-CN" altLang="en-US" dirty="0"/>
              <a:t> </a:t>
            </a:r>
            <a:r>
              <a:rPr lang="en-US" altLang="zh-CN" dirty="0"/>
              <a:t>home</a:t>
            </a:r>
            <a:r>
              <a:rPr lang="zh-CN" altLang="en-US" dirty="0"/>
              <a:t> </a:t>
            </a:r>
            <a:r>
              <a:rPr lang="en-US" altLang="zh-CN" dirty="0"/>
              <a:t>water</a:t>
            </a:r>
            <a:r>
              <a:rPr lang="zh-CN" altLang="en-US" dirty="0"/>
              <a:t> </a:t>
            </a:r>
            <a:r>
              <a:rPr lang="en-US" altLang="zh-CN" dirty="0"/>
              <a:t>quality</a:t>
            </a:r>
            <a:r>
              <a:rPr lang="zh-CN" altLang="en-US" dirty="0"/>
              <a:t> </a:t>
            </a:r>
            <a:r>
              <a:rPr lang="en-US" altLang="zh-CN" dirty="0"/>
              <a:t>test</a:t>
            </a:r>
            <a:r>
              <a:rPr lang="zh-CN" altLang="en-US" dirty="0"/>
              <a:t> </a:t>
            </a:r>
            <a:r>
              <a:rPr lang="en-US" altLang="zh-CN" dirty="0"/>
              <a:t>kit</a:t>
            </a:r>
            <a:r>
              <a:rPr lang="zh-CN" altLang="en-US" dirty="0"/>
              <a:t> </a:t>
            </a:r>
            <a:r>
              <a:rPr lang="en-US" altLang="zh-CN" dirty="0"/>
              <a:t>results.</a:t>
            </a:r>
            <a:r>
              <a:rPr lang="zh-CN" altLang="en-US" dirty="0"/>
              <a:t> </a:t>
            </a:r>
            <a:endParaRPr lang="en-US" altLang="zh-CN" dirty="0"/>
          </a:p>
          <a:p>
            <a:r>
              <a:rPr lang="en-US" altLang="zh-CN" dirty="0"/>
              <a:t>If</a:t>
            </a:r>
            <a:r>
              <a:rPr lang="zh-CN" altLang="en-US" dirty="0"/>
              <a:t> </a:t>
            </a:r>
            <a:r>
              <a:rPr lang="en-US" altLang="zh-CN" dirty="0"/>
              <a:t>we</a:t>
            </a:r>
            <a:r>
              <a:rPr lang="zh-CN" altLang="en-US" dirty="0"/>
              <a:t> </a:t>
            </a:r>
            <a:r>
              <a:rPr lang="en-US" altLang="zh-CN" dirty="0"/>
              <a:t>already have some test kit results we can simply key in the sample result number, and it can be subjective sometime. </a:t>
            </a:r>
          </a:p>
          <a:p>
            <a:endParaRPr lang="en-US" dirty="0"/>
          </a:p>
          <a:p>
            <a:r>
              <a:rPr lang="en-US" dirty="0"/>
              <a:t>If you we don’t have the test kits, we can request a free sample kit through the platform, the good thing about this platform, is we can even engage businesses that are in drinking water industry. </a:t>
            </a:r>
          </a:p>
        </p:txBody>
      </p:sp>
      <p:sp>
        <p:nvSpPr>
          <p:cNvPr id="4" name="Slide Number Placeholder 3"/>
          <p:cNvSpPr>
            <a:spLocks noGrp="1"/>
          </p:cNvSpPr>
          <p:nvPr>
            <p:ph type="sldNum" sz="quarter" idx="5"/>
          </p:nvPr>
        </p:nvSpPr>
        <p:spPr/>
        <p:txBody>
          <a:bodyPr/>
          <a:lstStyle/>
          <a:p>
            <a:fld id="{C05FFBF6-D824-5846-AFCA-5A4CC4281349}" type="slidenum">
              <a:rPr lang="en-US" smtClean="0"/>
              <a:t>14</a:t>
            </a:fld>
            <a:endParaRPr lang="en-US"/>
          </a:p>
        </p:txBody>
      </p:sp>
    </p:spTree>
    <p:extLst>
      <p:ext uri="{BB962C8B-B14F-4D97-AF65-F5344CB8AC3E}">
        <p14:creationId xmlns:p14="http://schemas.microsoft.com/office/powerpoint/2010/main" val="8193008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Again, this is a platform, it may not sound perfect or scientific at all, the messages we want to deliver through our application, is about what really matters to the resident and the importance of having a centralized and integrated platform which allows everyone to work together to improve the whole process. </a:t>
            </a:r>
          </a:p>
          <a:p>
            <a:endParaRPr lang="en-US" dirty="0"/>
          </a:p>
        </p:txBody>
      </p:sp>
      <p:sp>
        <p:nvSpPr>
          <p:cNvPr id="4" name="Slide Number Placeholder 3"/>
          <p:cNvSpPr>
            <a:spLocks noGrp="1"/>
          </p:cNvSpPr>
          <p:nvPr>
            <p:ph type="sldNum" sz="quarter" idx="5"/>
          </p:nvPr>
        </p:nvSpPr>
        <p:spPr/>
        <p:txBody>
          <a:bodyPr/>
          <a:lstStyle/>
          <a:p>
            <a:fld id="{C05FFBF6-D824-5846-AFCA-5A4CC4281349}" type="slidenum">
              <a:rPr lang="en-US" smtClean="0"/>
              <a:t>15</a:t>
            </a:fld>
            <a:endParaRPr lang="en-US"/>
          </a:p>
        </p:txBody>
      </p:sp>
    </p:spTree>
    <p:extLst>
      <p:ext uri="{BB962C8B-B14F-4D97-AF65-F5344CB8AC3E}">
        <p14:creationId xmlns:p14="http://schemas.microsoft.com/office/powerpoint/2010/main" val="29016887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rgbClr val="000000"/>
                </a:solidFill>
              </a:rPr>
              <a:t>In the process of development, we encountered some technical difficulties and we think it </a:t>
            </a:r>
            <a:r>
              <a:rPr lang="en-US" altLang="zh-CN" sz="1200" dirty="0">
                <a:solidFill>
                  <a:srgbClr val="000000"/>
                </a:solidFill>
              </a:rPr>
              <a:t>might</a:t>
            </a:r>
            <a:r>
              <a:rPr lang="en-US" sz="1200" dirty="0">
                <a:solidFill>
                  <a:srgbClr val="000000"/>
                </a:solidFill>
              </a:rPr>
              <a:t> be helpful to share</a:t>
            </a:r>
            <a:r>
              <a:rPr lang="zh-CN" altLang="en-US" sz="1200" dirty="0">
                <a:solidFill>
                  <a:srgbClr val="000000"/>
                </a:solidFill>
              </a:rPr>
              <a:t> </a:t>
            </a:r>
            <a:r>
              <a:rPr lang="en-US" altLang="zh-CN" sz="1200" dirty="0">
                <a:solidFill>
                  <a:srgbClr val="000000"/>
                </a:solidFill>
              </a:rPr>
              <a:t>as</a:t>
            </a:r>
            <a:r>
              <a:rPr lang="zh-CN" altLang="en-US" sz="1200" dirty="0">
                <a:solidFill>
                  <a:srgbClr val="000000"/>
                </a:solidFill>
              </a:rPr>
              <a:t> </a:t>
            </a:r>
            <a:r>
              <a:rPr lang="en-US" altLang="zh-CN" sz="1200" dirty="0">
                <a:solidFill>
                  <a:srgbClr val="000000"/>
                </a:solidFill>
              </a:rPr>
              <a:t>well</a:t>
            </a:r>
            <a:r>
              <a:rPr lang="en-US" sz="1200" dirty="0">
                <a:solidFill>
                  <a:srgbClr val="000000"/>
                </a:solidFill>
              </a:rPr>
              <a:t>. </a:t>
            </a:r>
          </a:p>
          <a:p>
            <a:r>
              <a:rPr lang="en-US" sz="1200" dirty="0">
                <a:solidFill>
                  <a:srgbClr val="000000"/>
                </a:solidFill>
              </a:rPr>
              <a:t>The biggest challenge in the data ETL process is that the original datafile we downloaded from California Open Data Portal is in dbf format which is relatively old and less an universal data file format. Extracting and transforming a vast amount of data to a relational database for analysis was challenging to us. Luckily, I was told that in the next couple of years, the data will be migrated to a different database for better data user accessibility. </a:t>
            </a:r>
          </a:p>
          <a:p>
            <a:r>
              <a:rPr lang="en-US" sz="1200" dirty="0">
                <a:solidFill>
                  <a:srgbClr val="000000"/>
                </a:solidFill>
              </a:rPr>
              <a:t>Another challenge we faced was that we lack the domain knowledge to understand and interpret the water data. It would be great if data scientists, developer and water experts can all work side by side throughout the developing process. </a:t>
            </a:r>
            <a:endParaRPr lang="en-US" dirty="0"/>
          </a:p>
        </p:txBody>
      </p:sp>
      <p:sp>
        <p:nvSpPr>
          <p:cNvPr id="4" name="Slide Number Placeholder 3"/>
          <p:cNvSpPr>
            <a:spLocks noGrp="1"/>
          </p:cNvSpPr>
          <p:nvPr>
            <p:ph type="sldNum" sz="quarter" idx="5"/>
          </p:nvPr>
        </p:nvSpPr>
        <p:spPr/>
        <p:txBody>
          <a:bodyPr/>
          <a:lstStyle/>
          <a:p>
            <a:fld id="{C05FFBF6-D824-5846-AFCA-5A4CC4281349}" type="slidenum">
              <a:rPr lang="en-US" smtClean="0"/>
              <a:t>16</a:t>
            </a:fld>
            <a:endParaRPr lang="en-US"/>
          </a:p>
        </p:txBody>
      </p:sp>
    </p:spTree>
    <p:extLst>
      <p:ext uri="{BB962C8B-B14F-4D97-AF65-F5344CB8AC3E}">
        <p14:creationId xmlns:p14="http://schemas.microsoft.com/office/powerpoint/2010/main" val="40642465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a few points on how might existing data analysis process</a:t>
            </a:r>
            <a:r>
              <a:rPr lang="zh-CN" altLang="en-US" dirty="0"/>
              <a:t> </a:t>
            </a:r>
            <a:r>
              <a:rPr lang="en-US" altLang="zh-CN" dirty="0"/>
              <a:t>be</a:t>
            </a:r>
            <a:r>
              <a:rPr lang="zh-CN" altLang="en-US" dirty="0"/>
              <a:t> </a:t>
            </a:r>
            <a:r>
              <a:rPr lang="en-US" altLang="zh-CN" dirty="0"/>
              <a:t>improved</a:t>
            </a:r>
            <a:r>
              <a:rPr lang="zh-CN" altLang="en-US" dirty="0"/>
              <a:t> </a:t>
            </a:r>
            <a:r>
              <a:rPr lang="en-US" altLang="zh-CN" dirty="0"/>
              <a:t>and</a:t>
            </a:r>
            <a:r>
              <a:rPr lang="zh-CN" altLang="en-US" dirty="0"/>
              <a:t> </a:t>
            </a:r>
            <a:r>
              <a:rPr lang="en-US" altLang="zh-CN" dirty="0"/>
              <a:t>we</a:t>
            </a:r>
            <a:r>
              <a:rPr lang="zh-CN" altLang="en-US" dirty="0"/>
              <a:t> </a:t>
            </a:r>
            <a:r>
              <a:rPr lang="en-US" altLang="zh-CN" dirty="0"/>
              <a:t>will</a:t>
            </a:r>
            <a:r>
              <a:rPr lang="zh-CN" altLang="en-US" dirty="0"/>
              <a:t> </a:t>
            </a:r>
            <a:r>
              <a:rPr lang="en-US" altLang="zh-CN" dirty="0"/>
              <a:t>go</a:t>
            </a:r>
            <a:r>
              <a:rPr lang="zh-CN" altLang="en-US" dirty="0"/>
              <a:t> </a:t>
            </a:r>
            <a:r>
              <a:rPr lang="en-US" altLang="zh-CN" dirty="0"/>
              <a:t>over</a:t>
            </a:r>
            <a:r>
              <a:rPr lang="zh-CN" altLang="en-US" dirty="0"/>
              <a:t> </a:t>
            </a:r>
            <a:r>
              <a:rPr lang="en-US" altLang="zh-CN" dirty="0"/>
              <a:t>it</a:t>
            </a:r>
            <a:r>
              <a:rPr lang="zh-CN" altLang="en-US" dirty="0"/>
              <a:t> </a:t>
            </a:r>
            <a:r>
              <a:rPr lang="en-US" altLang="zh-CN" dirty="0"/>
              <a:t>in</a:t>
            </a:r>
            <a:r>
              <a:rPr lang="zh-CN" altLang="en-US" dirty="0"/>
              <a:t> </a:t>
            </a:r>
            <a:r>
              <a:rPr lang="en-US" altLang="zh-CN" dirty="0"/>
              <a:t>the</a:t>
            </a:r>
            <a:r>
              <a:rPr lang="zh-CN" altLang="en-US" dirty="0"/>
              <a:t> </a:t>
            </a:r>
            <a:r>
              <a:rPr lang="en-US" altLang="zh-CN" dirty="0"/>
              <a:t>future.</a:t>
            </a:r>
            <a:endParaRPr lang="en-US" dirty="0"/>
          </a:p>
          <a:p>
            <a:endParaRPr lang="en-US" dirty="0"/>
          </a:p>
        </p:txBody>
      </p:sp>
      <p:sp>
        <p:nvSpPr>
          <p:cNvPr id="4" name="Slide Number Placeholder 3"/>
          <p:cNvSpPr>
            <a:spLocks noGrp="1"/>
          </p:cNvSpPr>
          <p:nvPr>
            <p:ph type="sldNum" sz="quarter" idx="5"/>
          </p:nvPr>
        </p:nvSpPr>
        <p:spPr/>
        <p:txBody>
          <a:bodyPr/>
          <a:lstStyle/>
          <a:p>
            <a:fld id="{C05FFBF6-D824-5846-AFCA-5A4CC4281349}" type="slidenum">
              <a:rPr lang="en-US" smtClean="0"/>
              <a:t>17</a:t>
            </a:fld>
            <a:endParaRPr lang="en-US"/>
          </a:p>
        </p:txBody>
      </p:sp>
    </p:spTree>
    <p:extLst>
      <p:ext uri="{BB962C8B-B14F-4D97-AF65-F5344CB8AC3E}">
        <p14:creationId xmlns:p14="http://schemas.microsoft.com/office/powerpoint/2010/main" val="25722178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the tools we used for our entire project. From data collection, back end and front end development, we built everything from scratch. For the data visualization part, you may not see all the graphic we m</a:t>
            </a:r>
            <a:r>
              <a:rPr lang="en-US" altLang="zh-CN" dirty="0"/>
              <a:t>ade</a:t>
            </a:r>
            <a:r>
              <a:rPr lang="en-US" dirty="0"/>
              <a:t> on the website with </a:t>
            </a:r>
            <a:r>
              <a:rPr lang="en-US" altLang="zh-CN" dirty="0"/>
              <a:t>listed</a:t>
            </a:r>
            <a:r>
              <a:rPr lang="en-US" dirty="0"/>
              <a:t> packages and software, that’s because we only want to deliver a simple and clear information</a:t>
            </a:r>
            <a:r>
              <a:rPr lang="en-US" altLang="zh-CN" dirty="0"/>
              <a:t>al</a:t>
            </a:r>
            <a:r>
              <a:rPr lang="zh-CN" altLang="en-US" dirty="0"/>
              <a:t> </a:t>
            </a:r>
            <a:r>
              <a:rPr lang="en-US" altLang="zh-CN" dirty="0"/>
              <a:t>page</a:t>
            </a:r>
            <a:r>
              <a:rPr lang="en-US" dirty="0"/>
              <a:t>, which focuses on </a:t>
            </a:r>
            <a:r>
              <a:rPr lang="en-US" altLang="zh-CN" dirty="0"/>
              <a:t>only</a:t>
            </a:r>
            <a:r>
              <a:rPr lang="zh-CN" altLang="en-US" dirty="0"/>
              <a:t> </a:t>
            </a:r>
            <a:r>
              <a:rPr lang="en-US" dirty="0"/>
              <a:t>what’s relevant. </a:t>
            </a:r>
          </a:p>
          <a:p>
            <a:endParaRPr lang="en-US" dirty="0"/>
          </a:p>
          <a:p>
            <a:endParaRPr lang="en-US" dirty="0"/>
          </a:p>
        </p:txBody>
      </p:sp>
      <p:sp>
        <p:nvSpPr>
          <p:cNvPr id="4" name="Slide Number Placeholder 3"/>
          <p:cNvSpPr>
            <a:spLocks noGrp="1"/>
          </p:cNvSpPr>
          <p:nvPr>
            <p:ph type="sldNum" sz="quarter" idx="5"/>
          </p:nvPr>
        </p:nvSpPr>
        <p:spPr/>
        <p:txBody>
          <a:bodyPr/>
          <a:lstStyle/>
          <a:p>
            <a:fld id="{C05FFBF6-D824-5846-AFCA-5A4CC4281349}" type="slidenum">
              <a:rPr lang="en-US" smtClean="0"/>
              <a:t>18</a:t>
            </a:fld>
            <a:endParaRPr lang="en-US"/>
          </a:p>
        </p:txBody>
      </p:sp>
    </p:spTree>
    <p:extLst>
      <p:ext uri="{BB962C8B-B14F-4D97-AF65-F5344CB8AC3E}">
        <p14:creationId xmlns:p14="http://schemas.microsoft.com/office/powerpoint/2010/main" val="37476322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rgbClr val="000000"/>
                </a:solidFill>
              </a:rPr>
              <a:t>Data solution startup, bridging silo open city databases, discover insights </a:t>
            </a:r>
          </a:p>
          <a:p>
            <a:endParaRPr lang="en-US" dirty="0"/>
          </a:p>
        </p:txBody>
      </p:sp>
      <p:sp>
        <p:nvSpPr>
          <p:cNvPr id="4" name="Slide Number Placeholder 3"/>
          <p:cNvSpPr>
            <a:spLocks noGrp="1"/>
          </p:cNvSpPr>
          <p:nvPr>
            <p:ph type="sldNum" sz="quarter" idx="5"/>
          </p:nvPr>
        </p:nvSpPr>
        <p:spPr/>
        <p:txBody>
          <a:bodyPr/>
          <a:lstStyle/>
          <a:p>
            <a:fld id="{C05FFBF6-D824-5846-AFCA-5A4CC4281349}" type="slidenum">
              <a:rPr lang="en-US" smtClean="0"/>
              <a:t>19</a:t>
            </a:fld>
            <a:endParaRPr lang="en-US"/>
          </a:p>
        </p:txBody>
      </p:sp>
    </p:spTree>
    <p:extLst>
      <p:ext uri="{BB962C8B-B14F-4D97-AF65-F5344CB8AC3E}">
        <p14:creationId xmlns:p14="http://schemas.microsoft.com/office/powerpoint/2010/main" val="25911183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for</a:t>
            </a:r>
            <a:r>
              <a:rPr lang="zh-CN" altLang="en-US" dirty="0"/>
              <a:t> </a:t>
            </a:r>
            <a:r>
              <a:rPr lang="en-US" altLang="zh-CN" dirty="0"/>
              <a:t>the</a:t>
            </a:r>
            <a:r>
              <a:rPr lang="zh-CN" altLang="en-US" dirty="0"/>
              <a:t> </a:t>
            </a:r>
            <a:r>
              <a:rPr lang="en-US" altLang="zh-CN" dirty="0"/>
              <a:t>California</a:t>
            </a:r>
            <a:r>
              <a:rPr lang="zh-CN" altLang="en-US" dirty="0"/>
              <a:t> </a:t>
            </a:r>
            <a:r>
              <a:rPr lang="en-US" altLang="zh-CN" dirty="0"/>
              <a:t>Water</a:t>
            </a:r>
            <a:r>
              <a:rPr lang="zh-CN" altLang="en-US" dirty="0"/>
              <a:t> </a:t>
            </a:r>
            <a:r>
              <a:rPr lang="en-US" altLang="zh-CN" dirty="0"/>
              <a:t>Data</a:t>
            </a:r>
            <a:r>
              <a:rPr lang="zh-CN" altLang="en-US" dirty="0"/>
              <a:t> </a:t>
            </a:r>
            <a:r>
              <a:rPr lang="en-US" altLang="zh-CN" dirty="0"/>
              <a:t>Challenge</a:t>
            </a:r>
            <a:r>
              <a:rPr lang="zh-CN" altLang="en-US" dirty="0"/>
              <a:t> </a:t>
            </a:r>
            <a:r>
              <a:rPr lang="en-US" altLang="zh-CN" dirty="0"/>
              <a:t>2019,</a:t>
            </a:r>
            <a:r>
              <a:rPr lang="zh-CN" altLang="en-US" dirty="0"/>
              <a:t> </a:t>
            </a:r>
            <a:r>
              <a:rPr lang="en-US" altLang="zh-CN" dirty="0"/>
              <a:t>our</a:t>
            </a:r>
            <a:r>
              <a:rPr lang="zh-CN" altLang="en-US" dirty="0"/>
              <a:t> </a:t>
            </a:r>
            <a:r>
              <a:rPr lang="en-US" altLang="zh-CN" dirty="0"/>
              <a:t>project</a:t>
            </a:r>
            <a:r>
              <a:rPr lang="zh-CN" altLang="en-US" dirty="0"/>
              <a:t> </a:t>
            </a:r>
            <a:r>
              <a:rPr lang="en-US" altLang="zh-CN" dirty="0"/>
              <a:t>falls in</a:t>
            </a:r>
            <a:r>
              <a:rPr lang="zh-CN" altLang="en-US" dirty="0"/>
              <a:t> </a:t>
            </a:r>
            <a:r>
              <a:rPr lang="en-US" altLang="zh-CN" dirty="0"/>
              <a:t>the</a:t>
            </a:r>
            <a:r>
              <a:rPr lang="zh-CN" altLang="en-US" dirty="0"/>
              <a:t> </a:t>
            </a:r>
            <a:r>
              <a:rPr lang="en-US" altLang="zh-CN" dirty="0"/>
              <a:t>third</a:t>
            </a:r>
            <a:r>
              <a:rPr lang="zh-CN" altLang="en-US" dirty="0"/>
              <a:t> </a:t>
            </a:r>
            <a:r>
              <a:rPr lang="en-US" altLang="zh-CN" dirty="0"/>
              <a:t>challenge</a:t>
            </a:r>
            <a:r>
              <a:rPr lang="zh-CN" altLang="en-US" dirty="0"/>
              <a:t> </a:t>
            </a:r>
            <a:r>
              <a:rPr lang="en-US" altLang="zh-CN" dirty="0"/>
              <a:t>category</a:t>
            </a:r>
            <a:r>
              <a:rPr lang="zh-CN" altLang="en-US" dirty="0"/>
              <a:t> </a:t>
            </a:r>
            <a:r>
              <a:rPr lang="en-US" altLang="zh-CN" dirty="0"/>
              <a:t>which</a:t>
            </a:r>
            <a:r>
              <a:rPr lang="zh-CN" altLang="en-US" dirty="0"/>
              <a:t> </a:t>
            </a:r>
            <a:r>
              <a:rPr lang="en-US" altLang="zh-CN" dirty="0"/>
              <a:t>is</a:t>
            </a:r>
            <a:r>
              <a:rPr lang="zh-CN" altLang="en-US" dirty="0"/>
              <a:t> </a:t>
            </a:r>
            <a:r>
              <a:rPr lang="en-US" altLang="zh-CN" dirty="0"/>
              <a:t>about</a:t>
            </a:r>
            <a:r>
              <a:rPr lang="zh-CN" altLang="en-US" dirty="0"/>
              <a:t> </a:t>
            </a:r>
            <a:r>
              <a:rPr lang="en-US" altLang="zh-CN" dirty="0"/>
              <a:t>strengthening</a:t>
            </a:r>
            <a:r>
              <a:rPr lang="zh-CN" altLang="en-US" dirty="0"/>
              <a:t> </a:t>
            </a:r>
            <a:r>
              <a:rPr lang="en-US" altLang="zh-CN" dirty="0"/>
              <a:t>Data-Enabled</a:t>
            </a:r>
            <a:r>
              <a:rPr lang="zh-CN" altLang="en-US" dirty="0"/>
              <a:t> </a:t>
            </a:r>
            <a:r>
              <a:rPr lang="en-US" altLang="zh-CN" dirty="0"/>
              <a:t>Communication and hopefully we can answer these questions by the end of our presentation. </a:t>
            </a:r>
            <a:endParaRPr lang="en-US" dirty="0"/>
          </a:p>
        </p:txBody>
      </p:sp>
      <p:sp>
        <p:nvSpPr>
          <p:cNvPr id="4" name="Slide Number Placeholder 3"/>
          <p:cNvSpPr>
            <a:spLocks noGrp="1"/>
          </p:cNvSpPr>
          <p:nvPr>
            <p:ph type="sldNum" sz="quarter" idx="5"/>
          </p:nvPr>
        </p:nvSpPr>
        <p:spPr/>
        <p:txBody>
          <a:bodyPr/>
          <a:lstStyle/>
          <a:p>
            <a:fld id="{C05FFBF6-D824-5846-AFCA-5A4CC4281349}" type="slidenum">
              <a:rPr lang="en-US" smtClean="0"/>
              <a:t>2</a:t>
            </a:fld>
            <a:endParaRPr lang="en-US"/>
          </a:p>
        </p:txBody>
      </p:sp>
    </p:spTree>
    <p:extLst>
      <p:ext uri="{BB962C8B-B14F-4D97-AF65-F5344CB8AC3E}">
        <p14:creationId xmlns:p14="http://schemas.microsoft.com/office/powerpoint/2010/main" val="34439963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5FFBF6-D824-5846-AFCA-5A4CC4281349}" type="slidenum">
              <a:rPr lang="en-US" smtClean="0"/>
              <a:t>20</a:t>
            </a:fld>
            <a:endParaRPr lang="en-US"/>
          </a:p>
        </p:txBody>
      </p:sp>
    </p:spTree>
    <p:extLst>
      <p:ext uri="{BB962C8B-B14F-4D97-AF65-F5344CB8AC3E}">
        <p14:creationId xmlns:p14="http://schemas.microsoft.com/office/powerpoint/2010/main" val="1710215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5FFBF6-D824-5846-AFCA-5A4CC4281349}" type="slidenum">
              <a:rPr lang="en-US" smtClean="0"/>
              <a:t>21</a:t>
            </a:fld>
            <a:endParaRPr lang="en-US"/>
          </a:p>
        </p:txBody>
      </p:sp>
    </p:spTree>
    <p:extLst>
      <p:ext uri="{BB962C8B-B14F-4D97-AF65-F5344CB8AC3E}">
        <p14:creationId xmlns:p14="http://schemas.microsoft.com/office/powerpoint/2010/main" val="13529102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Most of the </a:t>
            </a:r>
            <a:r>
              <a:rPr lang="en-US" altLang="zh-CN" dirty="0" err="1"/>
              <a:t>california</a:t>
            </a:r>
            <a:r>
              <a:rPr lang="en-US" altLang="zh-CN" dirty="0"/>
              <a:t> residents probably</a:t>
            </a:r>
            <a:r>
              <a:rPr lang="zh-CN" altLang="en-US" dirty="0"/>
              <a:t> </a:t>
            </a:r>
            <a:r>
              <a:rPr lang="en-US" altLang="zh-CN" dirty="0"/>
              <a:t>have</a:t>
            </a:r>
            <a:r>
              <a:rPr lang="zh-CN" altLang="en-US" dirty="0"/>
              <a:t> </a:t>
            </a:r>
            <a:r>
              <a:rPr lang="en-US" altLang="zh-CN" dirty="0"/>
              <a:t>seen</a:t>
            </a:r>
            <a:r>
              <a:rPr lang="zh-CN" altLang="en-US" dirty="0"/>
              <a:t> </a:t>
            </a:r>
            <a:r>
              <a:rPr lang="en-US" altLang="zh-CN" dirty="0"/>
              <a:t>presses</a:t>
            </a:r>
            <a:r>
              <a:rPr lang="zh-CN" altLang="en-US" dirty="0"/>
              <a:t> </a:t>
            </a:r>
            <a:r>
              <a:rPr lang="en-US" altLang="zh-CN" dirty="0"/>
              <a:t>like</a:t>
            </a:r>
            <a:r>
              <a:rPr lang="zh-CN" altLang="en-US" dirty="0"/>
              <a:t> </a:t>
            </a:r>
            <a:r>
              <a:rPr lang="en-US" altLang="zh-CN" dirty="0"/>
              <a:t>these</a:t>
            </a:r>
            <a:r>
              <a:rPr lang="zh-CN" altLang="en-US" dirty="0"/>
              <a:t> </a:t>
            </a:r>
            <a:r>
              <a:rPr lang="en-US" altLang="zh-CN" dirty="0"/>
              <a:t>on</a:t>
            </a:r>
            <a:r>
              <a:rPr lang="zh-CN" altLang="en-US" dirty="0"/>
              <a:t> </a:t>
            </a:r>
            <a:r>
              <a:rPr lang="en-US" altLang="zh-CN" dirty="0"/>
              <a:t>media</a:t>
            </a:r>
            <a:r>
              <a:rPr lang="zh-CN" altLang="en-US" dirty="0"/>
              <a:t> </a:t>
            </a:r>
            <a:r>
              <a:rPr lang="en-US" altLang="zh-CN" dirty="0"/>
              <a:t>lately</a:t>
            </a:r>
            <a:r>
              <a:rPr lang="zh-CN" altLang="en-US" dirty="0"/>
              <a:t> </a:t>
            </a:r>
            <a:r>
              <a:rPr lang="en-US" altLang="zh-CN" dirty="0"/>
              <a:t>or</a:t>
            </a:r>
            <a:r>
              <a:rPr lang="zh-CN" altLang="en-US" dirty="0"/>
              <a:t> </a:t>
            </a:r>
            <a:r>
              <a:rPr lang="en-US" altLang="zh-CN" dirty="0"/>
              <a:t>in the last</a:t>
            </a:r>
            <a:r>
              <a:rPr lang="zh-CN" altLang="en-US" dirty="0"/>
              <a:t> </a:t>
            </a:r>
            <a:r>
              <a:rPr lang="en-US" altLang="zh-CN" dirty="0"/>
              <a:t>few</a:t>
            </a:r>
            <a:r>
              <a:rPr lang="zh-CN" altLang="en-US" dirty="0"/>
              <a:t> </a:t>
            </a:r>
            <a:r>
              <a:rPr lang="en-US" altLang="zh-CN" dirty="0"/>
              <a:t>years. </a:t>
            </a:r>
          </a:p>
          <a:p>
            <a:endParaRPr lang="en-US" altLang="zh-CN" dirty="0"/>
          </a:p>
          <a:p>
            <a:r>
              <a:rPr lang="en-US" altLang="zh-CN" dirty="0"/>
              <a:t>So When people read an article like these, what thought may come to them? </a:t>
            </a:r>
          </a:p>
          <a:p>
            <a:endParaRPr lang="en-US" altLang="zh-CN" dirty="0"/>
          </a:p>
        </p:txBody>
      </p:sp>
      <p:sp>
        <p:nvSpPr>
          <p:cNvPr id="4" name="Slide Number Placeholder 3"/>
          <p:cNvSpPr>
            <a:spLocks noGrp="1"/>
          </p:cNvSpPr>
          <p:nvPr>
            <p:ph type="sldNum" sz="quarter" idx="5"/>
          </p:nvPr>
        </p:nvSpPr>
        <p:spPr/>
        <p:txBody>
          <a:bodyPr/>
          <a:lstStyle/>
          <a:p>
            <a:fld id="{C05FFBF6-D824-5846-AFCA-5A4CC4281349}" type="slidenum">
              <a:rPr lang="en-US" smtClean="0"/>
              <a:t>3</a:t>
            </a:fld>
            <a:endParaRPr lang="en-US"/>
          </a:p>
        </p:txBody>
      </p:sp>
    </p:spTree>
    <p:extLst>
      <p:ext uri="{BB962C8B-B14F-4D97-AF65-F5344CB8AC3E}">
        <p14:creationId xmlns:p14="http://schemas.microsoft.com/office/powerpoint/2010/main" val="38766038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altLang="zh-CN" sz="1200" dirty="0"/>
              <a:t>A data scientist probably will go</a:t>
            </a:r>
            <a:r>
              <a:rPr lang="zh-CN" altLang="en-US" sz="1200" dirty="0"/>
              <a:t> </a:t>
            </a:r>
            <a:r>
              <a:rPr lang="en-US" altLang="zh-CN" sz="1200" dirty="0"/>
              <a:t>to</a:t>
            </a:r>
            <a:r>
              <a:rPr lang="zh-CN" altLang="en-US" sz="1200" dirty="0"/>
              <a:t> </a:t>
            </a:r>
            <a:r>
              <a:rPr lang="en-US" altLang="zh-CN" sz="1200" dirty="0"/>
              <a:t>the</a:t>
            </a:r>
            <a:r>
              <a:rPr lang="zh-CN" altLang="en-US" sz="1200" dirty="0"/>
              <a:t> </a:t>
            </a:r>
            <a:r>
              <a:rPr lang="en-US" altLang="zh-CN" sz="1200" dirty="0"/>
              <a:t>g</a:t>
            </a:r>
            <a:r>
              <a:rPr lang="en-US" sz="1200" dirty="0"/>
              <a:t>overnment open data portals and start looking into some data. </a:t>
            </a:r>
          </a:p>
          <a:p>
            <a:pPr marL="0" indent="0">
              <a:buNone/>
            </a:pPr>
            <a:r>
              <a:rPr lang="en-US" altLang="zh-CN" sz="1200" dirty="0"/>
              <a:t>A highly educated person may start researching</a:t>
            </a:r>
            <a:r>
              <a:rPr lang="zh-CN" altLang="en-US" sz="1200" dirty="0"/>
              <a:t> </a:t>
            </a:r>
            <a:r>
              <a:rPr lang="en-US" altLang="zh-CN" sz="1200" dirty="0"/>
              <a:t>online</a:t>
            </a:r>
            <a:r>
              <a:rPr lang="zh-CN" altLang="en-US" sz="1200" dirty="0"/>
              <a:t> </a:t>
            </a:r>
            <a:r>
              <a:rPr lang="en-US" altLang="zh-CN" sz="1200" dirty="0"/>
              <a:t>for</a:t>
            </a:r>
            <a:r>
              <a:rPr lang="zh-CN" altLang="en-US" sz="1200" dirty="0"/>
              <a:t> </a:t>
            </a:r>
            <a:r>
              <a:rPr lang="en-US" altLang="zh-CN" sz="1200" dirty="0"/>
              <a:t>supportive</a:t>
            </a:r>
            <a:r>
              <a:rPr lang="zh-CN" altLang="en-US" sz="1200" dirty="0"/>
              <a:t> </a:t>
            </a:r>
            <a:r>
              <a:rPr lang="en-US" sz="1200" dirty="0"/>
              <a:t>data analysis or</a:t>
            </a:r>
            <a:r>
              <a:rPr lang="zh-CN" altLang="en-US" sz="1200" dirty="0"/>
              <a:t> </a:t>
            </a:r>
            <a:r>
              <a:rPr lang="en-US" altLang="zh-CN" sz="1200" dirty="0"/>
              <a:t>paper to better understand the situation.</a:t>
            </a:r>
          </a:p>
          <a:p>
            <a:pPr marL="0" indent="0">
              <a:buNone/>
            </a:pPr>
            <a:endParaRPr lang="en-US" altLang="zh-CN" sz="1200" dirty="0"/>
          </a:p>
          <a:p>
            <a:pPr marL="0" indent="0">
              <a:buNone/>
            </a:pPr>
            <a:r>
              <a:rPr lang="en-US" altLang="zh-CN" sz="1200" dirty="0"/>
              <a:t>But what about an ordinary person who doesn’t have data literacy or even web literacy? </a:t>
            </a:r>
          </a:p>
        </p:txBody>
      </p:sp>
      <p:sp>
        <p:nvSpPr>
          <p:cNvPr id="4" name="Slide Number Placeholder 3"/>
          <p:cNvSpPr>
            <a:spLocks noGrp="1"/>
          </p:cNvSpPr>
          <p:nvPr>
            <p:ph type="sldNum" sz="quarter" idx="5"/>
          </p:nvPr>
        </p:nvSpPr>
        <p:spPr/>
        <p:txBody>
          <a:bodyPr/>
          <a:lstStyle/>
          <a:p>
            <a:fld id="{C05FFBF6-D824-5846-AFCA-5A4CC4281349}" type="slidenum">
              <a:rPr lang="en-US" smtClean="0"/>
              <a:t>4</a:t>
            </a:fld>
            <a:endParaRPr lang="en-US"/>
          </a:p>
        </p:txBody>
      </p:sp>
    </p:spTree>
    <p:extLst>
      <p:ext uri="{BB962C8B-B14F-4D97-AF65-F5344CB8AC3E}">
        <p14:creationId xmlns:p14="http://schemas.microsoft.com/office/powerpoint/2010/main" val="36606490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pPr marL="0" indent="0">
              <a:buNone/>
            </a:pPr>
            <a:r>
              <a:rPr lang="en-US" dirty="0"/>
              <a:t>"</a:t>
            </a:r>
            <a:r>
              <a:rPr lang="en-US" sz="1200" dirty="0"/>
              <a:t>HOW do I find out if the water I am drinking is safe?"</a:t>
            </a:r>
            <a:endParaRPr lang="en-US" dirty="0"/>
          </a:p>
          <a:p>
            <a:r>
              <a:rPr lang="en-US" sz="1200" b="0" i="0" kern="1200" dirty="0">
                <a:solidFill>
                  <a:schemeClr val="tx1"/>
                </a:solidFill>
                <a:effectLst/>
                <a:latin typeface="+mn-lt"/>
                <a:ea typeface="+mn-ea"/>
                <a:cs typeface="+mn-cs"/>
              </a:rPr>
              <a:t>And </a:t>
            </a:r>
          </a:p>
          <a:p>
            <a:r>
              <a:rPr lang="en-US" sz="1200" dirty="0"/>
              <a:t>"</a:t>
            </a:r>
            <a:r>
              <a:rPr lang="en-US" sz="1200" dirty="0">
                <a:latin typeface="+mn-lt"/>
              </a:rPr>
              <a:t>What can I do if I’m concerned about my drinking water quality?”</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These two are probably the most frequently asked questions by a California resident after reading an ambiguous news about water crisis in California</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And these are the questions we want to answer WITH our project. </a:t>
            </a:r>
            <a:endParaRPr lang="en-US" altLang="zh-CN"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05FFBF6-D824-5846-AFCA-5A4CC4281349}" type="slidenum">
              <a:rPr lang="en-US" smtClean="0"/>
              <a:t>5</a:t>
            </a:fld>
            <a:endParaRPr lang="en-US"/>
          </a:p>
        </p:txBody>
      </p:sp>
    </p:spTree>
    <p:extLst>
      <p:ext uri="{BB962C8B-B14F-4D97-AF65-F5344CB8AC3E}">
        <p14:creationId xmlns:p14="http://schemas.microsoft.com/office/powerpoint/2010/main" val="36723777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We start our project from navigating the data portals and discovering what are already out there. </a:t>
            </a:r>
          </a:p>
          <a:p>
            <a:r>
              <a:rPr lang="en-US" altLang="zh-CN" dirty="0"/>
              <a:t>We find three separate websites that combined may lead to an answer for the first question we try to answer, how to find out if my drinking water is safe to drink. </a:t>
            </a:r>
          </a:p>
          <a:p>
            <a:r>
              <a:rPr lang="en-US" altLang="zh-CN" dirty="0"/>
              <a:t>The first website we looked at, allow us to get a list of water systems that served in or near our neighborhood by entering the zip code. Then it tells ME what chemicals had been detected in those water systems previously. But how do I know which exact water system is serving me my drinking water? </a:t>
            </a:r>
          </a:p>
          <a:p>
            <a:r>
              <a:rPr lang="en-US" altLang="zh-CN" dirty="0"/>
              <a:t>The second one allows us to view the water quality reports in details by entering a water system number. But again, how do I know what my water system number is? </a:t>
            </a:r>
          </a:p>
          <a:p>
            <a:r>
              <a:rPr lang="en-US" altLang="zh-CN" dirty="0"/>
              <a:t>By entering my home address, the third site mapped me to the water system/or water district that is serving me water. But THE INFORMATION stopped there. It displayed some general information about the water system, BUT the water quality data that we actually care is unavailable on this site. </a:t>
            </a:r>
          </a:p>
          <a:p>
            <a:r>
              <a:rPr lang="en-US" altLang="zh-CN" dirty="0"/>
              <a:t>After a few days of searching, we realize how hard it is to answer this simple question WITH THE existing resources. </a:t>
            </a:r>
          </a:p>
          <a:p>
            <a:r>
              <a:rPr lang="en-US" altLang="zh-CN" dirty="0"/>
              <a:t>All</a:t>
            </a:r>
            <a:r>
              <a:rPr lang="zh-CN" altLang="en-US" dirty="0"/>
              <a:t> </a:t>
            </a:r>
            <a:r>
              <a:rPr lang="en-US" altLang="zh-CN" dirty="0"/>
              <a:t>those</a:t>
            </a:r>
            <a:r>
              <a:rPr lang="zh-CN" altLang="en-US" dirty="0"/>
              <a:t> </a:t>
            </a:r>
            <a:r>
              <a:rPr lang="en-US" altLang="zh-CN" dirty="0"/>
              <a:t>websites</a:t>
            </a:r>
            <a:r>
              <a:rPr lang="zh-CN" altLang="en-US" dirty="0"/>
              <a:t> </a:t>
            </a:r>
            <a:r>
              <a:rPr lang="en-US" altLang="zh-CN" dirty="0"/>
              <a:t>either</a:t>
            </a:r>
            <a:r>
              <a:rPr lang="zh-CN" altLang="en-US" dirty="0"/>
              <a:t> </a:t>
            </a:r>
            <a:r>
              <a:rPr lang="en-US" altLang="zh-CN" dirty="0"/>
              <a:t>OWNED</a:t>
            </a:r>
            <a:r>
              <a:rPr lang="zh-CN" altLang="en-US" dirty="0"/>
              <a:t> </a:t>
            </a:r>
            <a:r>
              <a:rPr lang="en-US" altLang="zh-CN" dirty="0"/>
              <a:t>by</a:t>
            </a:r>
            <a:r>
              <a:rPr lang="zh-CN" altLang="en-US" dirty="0"/>
              <a:t> </a:t>
            </a:r>
            <a:r>
              <a:rPr lang="en-US" altLang="zh-CN" dirty="0"/>
              <a:t>the</a:t>
            </a:r>
            <a:r>
              <a:rPr lang="zh-CN" altLang="en-US" dirty="0"/>
              <a:t> </a:t>
            </a:r>
            <a:r>
              <a:rPr lang="en-US" altLang="zh-CN" dirty="0"/>
              <a:t>government</a:t>
            </a:r>
            <a:r>
              <a:rPr lang="zh-CN" altLang="en-US" dirty="0"/>
              <a:t> </a:t>
            </a:r>
            <a:r>
              <a:rPr lang="en-US" altLang="zh-CN" dirty="0"/>
              <a:t>or</a:t>
            </a:r>
            <a:r>
              <a:rPr lang="zh-CN" altLang="en-US" dirty="0"/>
              <a:t> </a:t>
            </a:r>
            <a:r>
              <a:rPr lang="en-US" altLang="zh-CN" dirty="0"/>
              <a:t>A nonprofit</a:t>
            </a:r>
            <a:r>
              <a:rPr lang="zh-CN" altLang="en-US" dirty="0"/>
              <a:t> </a:t>
            </a:r>
            <a:r>
              <a:rPr lang="en-US" altLang="zh-CN" dirty="0"/>
              <a:t>ARE GREAT WITH LOTS OF INFORMATION, imagine</a:t>
            </a:r>
            <a:r>
              <a:rPr lang="zh-CN" altLang="en-US" dirty="0"/>
              <a:t> </a:t>
            </a:r>
            <a:r>
              <a:rPr lang="en-US" altLang="zh-CN" dirty="0"/>
              <a:t>how</a:t>
            </a:r>
            <a:r>
              <a:rPr lang="zh-CN" altLang="en-US" dirty="0"/>
              <a:t> </a:t>
            </a:r>
            <a:r>
              <a:rPr lang="en-US" altLang="zh-CN" dirty="0"/>
              <a:t>convenient</a:t>
            </a:r>
            <a:r>
              <a:rPr lang="zh-CN" altLang="en-US" dirty="0"/>
              <a:t> </a:t>
            </a:r>
            <a:r>
              <a:rPr lang="en-US" altLang="zh-CN" dirty="0"/>
              <a:t>and</a:t>
            </a:r>
            <a:r>
              <a:rPr lang="zh-CN" altLang="en-US" dirty="0"/>
              <a:t> </a:t>
            </a:r>
            <a:r>
              <a:rPr lang="en-US" altLang="zh-CN" dirty="0"/>
              <a:t>effective</a:t>
            </a:r>
            <a:r>
              <a:rPr lang="zh-CN" altLang="en-US" dirty="0"/>
              <a:t> </a:t>
            </a:r>
            <a:r>
              <a:rPr lang="en-US" altLang="zh-CN" dirty="0"/>
              <a:t>it</a:t>
            </a:r>
            <a:r>
              <a:rPr lang="zh-CN" altLang="en-US" dirty="0"/>
              <a:t> </a:t>
            </a:r>
            <a:r>
              <a:rPr lang="en-US" altLang="zh-CN" dirty="0"/>
              <a:t>can be</a:t>
            </a:r>
            <a:r>
              <a:rPr lang="zh-CN" altLang="en-US" dirty="0"/>
              <a:t> </a:t>
            </a:r>
            <a:r>
              <a:rPr lang="en-US" altLang="zh-CN" dirty="0"/>
              <a:t>when</a:t>
            </a:r>
            <a:r>
              <a:rPr lang="zh-CN" altLang="en-US" dirty="0"/>
              <a:t> </a:t>
            </a:r>
            <a:r>
              <a:rPr lang="en-US" altLang="zh-CN" dirty="0"/>
              <a:t>these</a:t>
            </a:r>
            <a:r>
              <a:rPr lang="zh-CN" altLang="en-US" dirty="0"/>
              <a:t> </a:t>
            </a:r>
            <a:r>
              <a:rPr lang="en-US" altLang="zh-CN" dirty="0"/>
              <a:t>three</a:t>
            </a:r>
            <a:r>
              <a:rPr lang="zh-CN" altLang="en-US" dirty="0"/>
              <a:t> </a:t>
            </a:r>
            <a:r>
              <a:rPr lang="en-US" altLang="zh-CN" dirty="0"/>
              <a:t>sites</a:t>
            </a:r>
            <a:r>
              <a:rPr lang="zh-CN" altLang="en-US" dirty="0"/>
              <a:t> </a:t>
            </a:r>
            <a:r>
              <a:rPr lang="en-US" altLang="zh-CN" dirty="0"/>
              <a:t>are</a:t>
            </a:r>
            <a:r>
              <a:rPr lang="zh-CN" altLang="en-US" dirty="0"/>
              <a:t> </a:t>
            </a:r>
            <a:r>
              <a:rPr lang="en-US" altLang="zh-CN" dirty="0"/>
              <a:t>combined.</a:t>
            </a:r>
            <a:r>
              <a:rPr lang="zh-CN" altLang="en-US" dirty="0"/>
              <a:t> </a:t>
            </a:r>
            <a:endParaRPr lang="en-US" dirty="0"/>
          </a:p>
        </p:txBody>
      </p:sp>
      <p:sp>
        <p:nvSpPr>
          <p:cNvPr id="4" name="Slide Number Placeholder 3"/>
          <p:cNvSpPr>
            <a:spLocks noGrp="1"/>
          </p:cNvSpPr>
          <p:nvPr>
            <p:ph type="sldNum" sz="quarter" idx="5"/>
          </p:nvPr>
        </p:nvSpPr>
        <p:spPr/>
        <p:txBody>
          <a:bodyPr/>
          <a:lstStyle/>
          <a:p>
            <a:fld id="{C05FFBF6-D824-5846-AFCA-5A4CC4281349}" type="slidenum">
              <a:rPr lang="en-US" smtClean="0"/>
              <a:t>6</a:t>
            </a:fld>
            <a:endParaRPr lang="en-US"/>
          </a:p>
        </p:txBody>
      </p:sp>
    </p:spTree>
    <p:extLst>
      <p:ext uri="{BB962C8B-B14F-4D97-AF65-F5344CB8AC3E}">
        <p14:creationId xmlns:p14="http://schemas.microsoft.com/office/powerpoint/2010/main" val="398724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decided to build a one stop integrated information platform that breaks the data silos, and is easy to use, A platform that</a:t>
            </a:r>
            <a:r>
              <a:rPr lang="zh-CN" altLang="en-US" dirty="0"/>
              <a:t> </a:t>
            </a:r>
            <a:r>
              <a:rPr lang="en-US" altLang="zh-CN" dirty="0"/>
              <a:t>provides</a:t>
            </a:r>
            <a:r>
              <a:rPr lang="zh-CN" altLang="en-US" dirty="0"/>
              <a:t> </a:t>
            </a:r>
            <a:r>
              <a:rPr lang="en-US" altLang="zh-CN" dirty="0"/>
              <a:t>you</a:t>
            </a:r>
            <a:r>
              <a:rPr lang="zh-CN" altLang="en-US" dirty="0"/>
              <a:t> </a:t>
            </a:r>
            <a:r>
              <a:rPr lang="en-US" dirty="0"/>
              <a:t>only a tiny piece of information that’s relevant to you. </a:t>
            </a:r>
          </a:p>
        </p:txBody>
      </p:sp>
      <p:sp>
        <p:nvSpPr>
          <p:cNvPr id="4" name="Slide Number Placeholder 3"/>
          <p:cNvSpPr>
            <a:spLocks noGrp="1"/>
          </p:cNvSpPr>
          <p:nvPr>
            <p:ph type="sldNum" sz="quarter" idx="5"/>
          </p:nvPr>
        </p:nvSpPr>
        <p:spPr/>
        <p:txBody>
          <a:bodyPr/>
          <a:lstStyle/>
          <a:p>
            <a:fld id="{C05FFBF6-D824-5846-AFCA-5A4CC4281349}" type="slidenum">
              <a:rPr lang="en-US" smtClean="0"/>
              <a:t>7</a:t>
            </a:fld>
            <a:endParaRPr lang="en-US"/>
          </a:p>
        </p:txBody>
      </p:sp>
    </p:spTree>
    <p:extLst>
      <p:ext uri="{BB962C8B-B14F-4D97-AF65-F5344CB8AC3E}">
        <p14:creationId xmlns:p14="http://schemas.microsoft.com/office/powerpoint/2010/main" val="37419482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checking </a:t>
            </a:r>
            <a:r>
              <a:rPr lang="zh-CN" altLang="en-US" dirty="0"/>
              <a:t> </a:t>
            </a:r>
            <a:r>
              <a:rPr lang="en-US" altLang="zh-CN" dirty="0"/>
              <a:t>my</a:t>
            </a:r>
            <a:r>
              <a:rPr lang="zh-CN" altLang="en-US" dirty="0"/>
              <a:t> </a:t>
            </a:r>
            <a:r>
              <a:rPr lang="en-US" dirty="0"/>
              <a:t>water quality data, unfortunately, if </a:t>
            </a:r>
            <a:r>
              <a:rPr lang="en-US" altLang="zh-CN" dirty="0" err="1"/>
              <a:t>i</a:t>
            </a:r>
            <a:r>
              <a:rPr lang="en-US" dirty="0"/>
              <a:t> find out the water quality in </a:t>
            </a:r>
            <a:r>
              <a:rPr lang="en-US" altLang="zh-CN" dirty="0"/>
              <a:t>my</a:t>
            </a:r>
            <a:r>
              <a:rPr lang="en-US" dirty="0"/>
              <a:t> water system have multiple chemicals detected previously, which makes </a:t>
            </a:r>
            <a:r>
              <a:rPr lang="en-US" altLang="zh-CN" dirty="0"/>
              <a:t>me</a:t>
            </a:r>
            <a:r>
              <a:rPr lang="zh-CN" altLang="en-US" dirty="0"/>
              <a:t> </a:t>
            </a:r>
            <a:r>
              <a:rPr lang="en-US" dirty="0"/>
              <a:t>concern about </a:t>
            </a:r>
            <a:r>
              <a:rPr lang="en-US" altLang="zh-CN" dirty="0"/>
              <a:t>my</a:t>
            </a:r>
            <a:r>
              <a:rPr lang="en-US" dirty="0"/>
              <a:t> water quality. </a:t>
            </a:r>
            <a:r>
              <a:rPr lang="en-US" altLang="zh-CN" dirty="0"/>
              <a:t>Then</a:t>
            </a:r>
            <a:r>
              <a:rPr lang="zh-CN" altLang="en-US" dirty="0"/>
              <a:t> </a:t>
            </a:r>
            <a:r>
              <a:rPr lang="en-US" dirty="0"/>
              <a:t>What can </a:t>
            </a:r>
            <a:r>
              <a:rPr lang="en-US" altLang="zh-CN" dirty="0" err="1"/>
              <a:t>i</a:t>
            </a:r>
            <a:r>
              <a:rPr lang="zh-CN" altLang="en-US" dirty="0"/>
              <a:t> </a:t>
            </a:r>
            <a:r>
              <a:rPr lang="en-US" dirty="0"/>
              <a:t>do? </a:t>
            </a:r>
          </a:p>
          <a:p>
            <a:endParaRPr lang="en-US" dirty="0"/>
          </a:p>
          <a:p>
            <a:r>
              <a:rPr lang="en-US" altLang="zh-CN" dirty="0"/>
              <a:t>Maybe</a:t>
            </a:r>
            <a:r>
              <a:rPr lang="zh-CN" altLang="en-US" dirty="0"/>
              <a:t> </a:t>
            </a:r>
            <a:r>
              <a:rPr lang="en-US" dirty="0" err="1"/>
              <a:t>i</a:t>
            </a:r>
            <a:r>
              <a:rPr lang="en-US" dirty="0"/>
              <a:t> could test</a:t>
            </a:r>
            <a:r>
              <a:rPr lang="zh-CN" altLang="en-US" dirty="0"/>
              <a:t> </a:t>
            </a:r>
            <a:r>
              <a:rPr lang="en-US" altLang="zh-CN" dirty="0"/>
              <a:t>my</a:t>
            </a:r>
            <a:r>
              <a:rPr lang="zh-CN" altLang="en-US" dirty="0"/>
              <a:t> </a:t>
            </a:r>
            <a:r>
              <a:rPr lang="en-US" altLang="zh-CN" dirty="0"/>
              <a:t>own</a:t>
            </a:r>
            <a:r>
              <a:rPr lang="en-US" dirty="0"/>
              <a:t> water with some commercial home test kit to confirm or erase </a:t>
            </a:r>
            <a:r>
              <a:rPr lang="en-US" altLang="zh-CN" dirty="0"/>
              <a:t>any</a:t>
            </a:r>
            <a:r>
              <a:rPr lang="zh-CN" altLang="en-US" dirty="0"/>
              <a:t> </a:t>
            </a:r>
            <a:r>
              <a:rPr lang="en-US" altLang="zh-CN" dirty="0"/>
              <a:t>of</a:t>
            </a:r>
            <a:r>
              <a:rPr lang="zh-CN" altLang="en-US" dirty="0"/>
              <a:t> </a:t>
            </a:r>
            <a:r>
              <a:rPr lang="en-US" altLang="zh-CN" dirty="0"/>
              <a:t>my</a:t>
            </a:r>
            <a:r>
              <a:rPr lang="zh-CN" altLang="en-US" dirty="0"/>
              <a:t> </a:t>
            </a:r>
            <a:r>
              <a:rPr lang="en-US" dirty="0"/>
              <a:t>concern</a:t>
            </a:r>
            <a:r>
              <a:rPr lang="en-US" altLang="zh-CN" dirty="0"/>
              <a:t>.</a:t>
            </a:r>
            <a:r>
              <a:rPr lang="zh-CN" altLang="en-US" dirty="0"/>
              <a:t> </a:t>
            </a:r>
            <a:r>
              <a:rPr lang="en-US" altLang="zh-CN" dirty="0"/>
              <a:t>if</a:t>
            </a:r>
            <a:r>
              <a:rPr lang="zh-CN" altLang="en-US" dirty="0"/>
              <a:t> </a:t>
            </a:r>
            <a:r>
              <a:rPr lang="en-US" altLang="zh-CN" dirty="0"/>
              <a:t>it’s</a:t>
            </a:r>
            <a:r>
              <a:rPr lang="zh-CN" altLang="en-US" dirty="0"/>
              <a:t> </a:t>
            </a:r>
            <a:r>
              <a:rPr lang="en-US" altLang="zh-CN" dirty="0"/>
              <a:t>so</a:t>
            </a:r>
            <a:r>
              <a:rPr lang="zh-CN" altLang="en-US" dirty="0"/>
              <a:t> </a:t>
            </a:r>
            <a:r>
              <a:rPr lang="en-US" altLang="zh-CN" dirty="0"/>
              <a:t>obvious</a:t>
            </a:r>
            <a:r>
              <a:rPr lang="zh-CN" altLang="en-US" dirty="0"/>
              <a:t> </a:t>
            </a:r>
            <a:r>
              <a:rPr lang="en-US" altLang="zh-CN" dirty="0"/>
              <a:t>that</a:t>
            </a:r>
            <a:r>
              <a:rPr lang="zh-CN" altLang="en-US" dirty="0"/>
              <a:t> </a:t>
            </a:r>
            <a:r>
              <a:rPr lang="en-US" altLang="zh-CN" dirty="0"/>
              <a:t>my</a:t>
            </a:r>
            <a:r>
              <a:rPr lang="zh-CN" altLang="en-US" dirty="0"/>
              <a:t> </a:t>
            </a:r>
            <a:r>
              <a:rPr lang="en-US" altLang="zh-CN" dirty="0"/>
              <a:t> tap water</a:t>
            </a:r>
            <a:r>
              <a:rPr lang="zh-CN" altLang="en-US" dirty="0"/>
              <a:t> </a:t>
            </a:r>
            <a:r>
              <a:rPr lang="en-US" altLang="zh-CN" dirty="0"/>
              <a:t>does not even look or smell safe,</a:t>
            </a:r>
            <a:r>
              <a:rPr lang="zh-CN" altLang="en-US" dirty="0"/>
              <a:t> </a:t>
            </a:r>
            <a:r>
              <a:rPr lang="en-US" altLang="zh-CN" dirty="0" err="1"/>
              <a:t>i</a:t>
            </a:r>
            <a:r>
              <a:rPr lang="en-US" dirty="0"/>
              <a:t> probably want to voice </a:t>
            </a:r>
            <a:r>
              <a:rPr lang="en-US" altLang="zh-CN" dirty="0"/>
              <a:t>my</a:t>
            </a:r>
            <a:r>
              <a:rPr lang="en-US" dirty="0"/>
              <a:t> concerns to the</a:t>
            </a:r>
            <a:r>
              <a:rPr lang="zh-CN" altLang="en-US" dirty="0"/>
              <a:t> </a:t>
            </a:r>
            <a:r>
              <a:rPr lang="en-US" altLang="zh-CN" dirty="0"/>
              <a:t>government</a:t>
            </a:r>
            <a:r>
              <a:rPr lang="zh-CN" altLang="en-US" dirty="0"/>
              <a:t> </a:t>
            </a:r>
            <a:r>
              <a:rPr lang="en-US" altLang="zh-CN" dirty="0"/>
              <a:t>or the water</a:t>
            </a:r>
            <a:r>
              <a:rPr lang="zh-CN" altLang="en-US" dirty="0"/>
              <a:t> </a:t>
            </a:r>
            <a:r>
              <a:rPr lang="en-US" altLang="zh-CN" dirty="0"/>
              <a:t>supply company and</a:t>
            </a:r>
            <a:r>
              <a:rPr lang="zh-CN" altLang="en-US" dirty="0"/>
              <a:t> </a:t>
            </a:r>
            <a:r>
              <a:rPr lang="en-US" altLang="zh-CN" dirty="0"/>
              <a:t>engage</a:t>
            </a:r>
            <a:r>
              <a:rPr lang="zh-CN" altLang="en-US" dirty="0"/>
              <a:t> </a:t>
            </a:r>
            <a:r>
              <a:rPr lang="en-US" altLang="zh-CN" dirty="0"/>
              <a:t>my</a:t>
            </a:r>
            <a:r>
              <a:rPr lang="zh-CN" altLang="en-US" dirty="0"/>
              <a:t> </a:t>
            </a:r>
            <a:r>
              <a:rPr lang="en-US" altLang="zh-CN" dirty="0"/>
              <a:t>community</a:t>
            </a:r>
            <a:r>
              <a:rPr lang="zh-CN" altLang="en-US" dirty="0"/>
              <a:t> </a:t>
            </a:r>
            <a:r>
              <a:rPr lang="en-US" altLang="zh-CN" dirty="0"/>
              <a:t>for</a:t>
            </a:r>
            <a:r>
              <a:rPr lang="zh-CN" altLang="en-US" dirty="0"/>
              <a:t> </a:t>
            </a:r>
            <a:r>
              <a:rPr lang="en-US" altLang="zh-CN" dirty="0"/>
              <a:t>possible</a:t>
            </a:r>
            <a:r>
              <a:rPr lang="zh-CN" altLang="en-US" dirty="0"/>
              <a:t> </a:t>
            </a:r>
            <a:r>
              <a:rPr lang="en-US" altLang="zh-CN" dirty="0"/>
              <a:t>solutions.</a:t>
            </a:r>
            <a:r>
              <a:rPr lang="zh-CN" altLang="en-US" dirty="0"/>
              <a:t>  </a:t>
            </a:r>
            <a:endParaRPr lang="en-US" dirty="0"/>
          </a:p>
        </p:txBody>
      </p:sp>
      <p:sp>
        <p:nvSpPr>
          <p:cNvPr id="4" name="Slide Number Placeholder 3"/>
          <p:cNvSpPr>
            <a:spLocks noGrp="1"/>
          </p:cNvSpPr>
          <p:nvPr>
            <p:ph type="sldNum" sz="quarter" idx="5"/>
          </p:nvPr>
        </p:nvSpPr>
        <p:spPr/>
        <p:txBody>
          <a:bodyPr/>
          <a:lstStyle/>
          <a:p>
            <a:fld id="{C05FFBF6-D824-5846-AFCA-5A4CC4281349}" type="slidenum">
              <a:rPr lang="en-US" smtClean="0"/>
              <a:t>8</a:t>
            </a:fld>
            <a:endParaRPr lang="en-US"/>
          </a:p>
        </p:txBody>
      </p:sp>
    </p:spTree>
    <p:extLst>
      <p:ext uri="{BB962C8B-B14F-4D97-AF65-F5344CB8AC3E}">
        <p14:creationId xmlns:p14="http://schemas.microsoft.com/office/powerpoint/2010/main" val="1643360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a:t>
            </a:r>
            <a:r>
              <a:rPr lang="zh-CN" altLang="en-US" dirty="0"/>
              <a:t> </a:t>
            </a:r>
            <a:r>
              <a:rPr lang="en-US" altLang="zh-CN" dirty="0"/>
              <a:t>on top of the information platform we</a:t>
            </a:r>
            <a:r>
              <a:rPr lang="zh-CN" altLang="en-US" dirty="0"/>
              <a:t> </a:t>
            </a:r>
            <a:r>
              <a:rPr lang="en-US" altLang="zh-CN" dirty="0"/>
              <a:t>created</a:t>
            </a:r>
            <a:r>
              <a:rPr lang="zh-CN" altLang="en-US" dirty="0"/>
              <a:t> </a:t>
            </a:r>
            <a:r>
              <a:rPr lang="en-US" altLang="zh-CN" dirty="0"/>
              <a:t>a</a:t>
            </a:r>
            <a:r>
              <a:rPr lang="zh-CN" altLang="en-US" dirty="0"/>
              <a:t> </a:t>
            </a:r>
            <a:r>
              <a:rPr lang="en-US" altLang="zh-CN" dirty="0"/>
              <a:t>feature</a:t>
            </a:r>
            <a:r>
              <a:rPr lang="zh-CN" altLang="en-US" dirty="0"/>
              <a:t> </a:t>
            </a:r>
            <a:r>
              <a:rPr lang="en-US" altLang="zh-CN" dirty="0"/>
              <a:t>to</a:t>
            </a:r>
            <a:r>
              <a:rPr lang="zh-CN" altLang="en-US" dirty="0"/>
              <a:t> </a:t>
            </a:r>
            <a:r>
              <a:rPr lang="en-US" altLang="zh-CN" dirty="0"/>
              <a:t>allow</a:t>
            </a:r>
            <a:r>
              <a:rPr lang="zh-CN" altLang="en-US" dirty="0"/>
              <a:t> </a:t>
            </a:r>
            <a:r>
              <a:rPr lang="en-US" altLang="zh-CN" dirty="0"/>
              <a:t>people</a:t>
            </a:r>
            <a:r>
              <a:rPr lang="zh-CN" altLang="en-US" dirty="0"/>
              <a:t> </a:t>
            </a:r>
            <a:r>
              <a:rPr lang="en-US" altLang="zh-CN" dirty="0"/>
              <a:t>to</a:t>
            </a:r>
            <a:r>
              <a:rPr lang="zh-CN" altLang="en-US" dirty="0"/>
              <a:t> </a:t>
            </a:r>
            <a:r>
              <a:rPr lang="en-US" altLang="zh-CN" dirty="0"/>
              <a:t>share</a:t>
            </a:r>
            <a:r>
              <a:rPr lang="zh-CN" altLang="en-US" dirty="0"/>
              <a:t> </a:t>
            </a:r>
            <a:r>
              <a:rPr lang="en-US" altLang="zh-CN" dirty="0"/>
              <a:t>their</a:t>
            </a:r>
            <a:r>
              <a:rPr lang="zh-CN" altLang="en-US" dirty="0"/>
              <a:t> </a:t>
            </a:r>
            <a:r>
              <a:rPr lang="en-US" altLang="zh-CN" dirty="0"/>
              <a:t>self</a:t>
            </a:r>
            <a:r>
              <a:rPr lang="zh-CN" altLang="en-US" dirty="0"/>
              <a:t> </a:t>
            </a:r>
            <a:r>
              <a:rPr lang="en-US" altLang="zh-CN" dirty="0"/>
              <a:t>monitoring</a:t>
            </a:r>
            <a:r>
              <a:rPr lang="zh-CN" altLang="en-US" dirty="0"/>
              <a:t> </a:t>
            </a:r>
            <a:r>
              <a:rPr lang="en-US" altLang="zh-CN" dirty="0"/>
              <a:t>test</a:t>
            </a:r>
            <a:r>
              <a:rPr lang="zh-CN" altLang="en-US" dirty="0"/>
              <a:t> </a:t>
            </a:r>
            <a:r>
              <a:rPr lang="en-US" altLang="zh-CN" dirty="0"/>
              <a:t>results</a:t>
            </a:r>
            <a:r>
              <a:rPr lang="zh-CN" altLang="en-US" dirty="0"/>
              <a:t> </a:t>
            </a:r>
            <a:r>
              <a:rPr lang="en-US" altLang="zh-CN" dirty="0"/>
              <a:t>and their</a:t>
            </a:r>
            <a:r>
              <a:rPr lang="zh-CN" altLang="en-US" dirty="0"/>
              <a:t> </a:t>
            </a:r>
            <a:r>
              <a:rPr lang="en-US" altLang="zh-CN" dirty="0"/>
              <a:t>concerns</a:t>
            </a:r>
            <a:r>
              <a:rPr lang="zh-CN" altLang="en-US" dirty="0"/>
              <a:t> </a:t>
            </a:r>
            <a:r>
              <a:rPr lang="en-US" altLang="zh-CN" dirty="0"/>
              <a:t>on</a:t>
            </a:r>
            <a:r>
              <a:rPr lang="zh-CN" altLang="en-US" dirty="0"/>
              <a:t> </a:t>
            </a:r>
            <a:r>
              <a:rPr lang="en-US" altLang="zh-CN" dirty="0"/>
              <a:t>our application.</a:t>
            </a:r>
            <a:r>
              <a:rPr lang="zh-CN" altLang="en-US" dirty="0"/>
              <a:t> </a:t>
            </a:r>
            <a:r>
              <a:rPr lang="en-US" altLang="zh-CN" dirty="0"/>
              <a:t>People</a:t>
            </a:r>
            <a:r>
              <a:rPr lang="zh-CN" altLang="en-US" dirty="0"/>
              <a:t> </a:t>
            </a:r>
            <a:r>
              <a:rPr lang="en-US" altLang="zh-CN" dirty="0"/>
              <a:t>that</a:t>
            </a:r>
            <a:r>
              <a:rPr lang="zh-CN" altLang="en-US" dirty="0"/>
              <a:t> </a:t>
            </a:r>
            <a:r>
              <a:rPr lang="en-US" altLang="zh-CN" dirty="0"/>
              <a:t>are</a:t>
            </a:r>
            <a:r>
              <a:rPr lang="zh-CN" altLang="en-US" dirty="0"/>
              <a:t> </a:t>
            </a:r>
            <a:r>
              <a:rPr lang="en-US" altLang="zh-CN" dirty="0"/>
              <a:t>served</a:t>
            </a:r>
            <a:r>
              <a:rPr lang="zh-CN" altLang="en-US" dirty="0"/>
              <a:t> </a:t>
            </a:r>
            <a:r>
              <a:rPr lang="en-US" altLang="zh-CN" dirty="0"/>
              <a:t>in</a:t>
            </a:r>
            <a:r>
              <a:rPr lang="zh-CN" altLang="en-US" dirty="0"/>
              <a:t> </a:t>
            </a:r>
            <a:r>
              <a:rPr lang="en-US" altLang="zh-CN" dirty="0"/>
              <a:t>the</a:t>
            </a:r>
            <a:r>
              <a:rPr lang="zh-CN" altLang="en-US" dirty="0"/>
              <a:t> </a:t>
            </a:r>
            <a:r>
              <a:rPr lang="en-US" altLang="zh-CN" dirty="0"/>
              <a:t>same</a:t>
            </a:r>
            <a:r>
              <a:rPr lang="zh-CN" altLang="en-US" dirty="0"/>
              <a:t> </a:t>
            </a:r>
            <a:r>
              <a:rPr lang="en-US" altLang="zh-CN" dirty="0"/>
              <a:t>water</a:t>
            </a:r>
            <a:r>
              <a:rPr lang="zh-CN" altLang="en-US" dirty="0"/>
              <a:t> </a:t>
            </a:r>
            <a:r>
              <a:rPr lang="en-US" altLang="zh-CN" dirty="0"/>
              <a:t>system</a:t>
            </a:r>
            <a:r>
              <a:rPr lang="zh-CN" altLang="en-US" dirty="0"/>
              <a:t> </a:t>
            </a:r>
            <a:r>
              <a:rPr lang="en-US" altLang="zh-CN" dirty="0"/>
              <a:t>can</a:t>
            </a:r>
            <a:r>
              <a:rPr lang="zh-CN" altLang="en-US" dirty="0"/>
              <a:t> </a:t>
            </a:r>
            <a:r>
              <a:rPr lang="en-US" altLang="zh-CN" dirty="0"/>
              <a:t>see</a:t>
            </a:r>
            <a:r>
              <a:rPr lang="zh-CN" altLang="en-US" dirty="0"/>
              <a:t> </a:t>
            </a:r>
            <a:r>
              <a:rPr lang="en-US" altLang="zh-CN" dirty="0"/>
              <a:t>the</a:t>
            </a:r>
            <a:r>
              <a:rPr lang="zh-CN" altLang="en-US" dirty="0"/>
              <a:t> </a:t>
            </a:r>
            <a:r>
              <a:rPr lang="en-US" altLang="zh-CN" dirty="0"/>
              <a:t>results</a:t>
            </a:r>
            <a:r>
              <a:rPr lang="zh-CN" altLang="en-US" dirty="0"/>
              <a:t> </a:t>
            </a:r>
            <a:r>
              <a:rPr lang="en-US" altLang="zh-CN" dirty="0"/>
              <a:t>of</a:t>
            </a:r>
            <a:r>
              <a:rPr lang="zh-CN" altLang="en-US" dirty="0"/>
              <a:t> </a:t>
            </a:r>
            <a:r>
              <a:rPr lang="en-US" altLang="zh-CN" dirty="0"/>
              <a:t>others.</a:t>
            </a:r>
            <a:r>
              <a:rPr lang="zh-CN" altLang="en-US" dirty="0"/>
              <a:t> </a:t>
            </a:r>
            <a:r>
              <a:rPr lang="en-US" altLang="zh-CN" dirty="0"/>
              <a:t>Government</a:t>
            </a:r>
            <a:r>
              <a:rPr lang="zh-CN" altLang="en-US" dirty="0"/>
              <a:t> </a:t>
            </a:r>
            <a:r>
              <a:rPr lang="en-US" altLang="zh-CN" dirty="0"/>
              <a:t>and</a:t>
            </a:r>
            <a:r>
              <a:rPr lang="zh-CN" altLang="en-US" dirty="0"/>
              <a:t> </a:t>
            </a:r>
            <a:r>
              <a:rPr lang="en-US" altLang="zh-CN" dirty="0"/>
              <a:t>the</a:t>
            </a:r>
            <a:r>
              <a:rPr lang="zh-CN" altLang="en-US" dirty="0"/>
              <a:t> </a:t>
            </a:r>
            <a:r>
              <a:rPr lang="en-US" altLang="zh-CN" dirty="0"/>
              <a:t>water</a:t>
            </a:r>
            <a:r>
              <a:rPr lang="zh-CN" altLang="en-US" dirty="0"/>
              <a:t> </a:t>
            </a:r>
            <a:r>
              <a:rPr lang="en-US" altLang="zh-CN" dirty="0"/>
              <a:t>company</a:t>
            </a:r>
            <a:r>
              <a:rPr lang="zh-CN" altLang="en-US" dirty="0"/>
              <a:t> </a:t>
            </a:r>
            <a:r>
              <a:rPr lang="en-US" altLang="zh-CN" dirty="0"/>
              <a:t>can</a:t>
            </a:r>
            <a:r>
              <a:rPr lang="zh-CN" altLang="en-US" dirty="0"/>
              <a:t> </a:t>
            </a:r>
            <a:r>
              <a:rPr lang="en-US" altLang="zh-CN" dirty="0"/>
              <a:t>also use</a:t>
            </a:r>
            <a:r>
              <a:rPr lang="zh-CN" altLang="en-US" dirty="0"/>
              <a:t> </a:t>
            </a:r>
            <a:r>
              <a:rPr lang="en-US" altLang="zh-CN" dirty="0"/>
              <a:t>the shared</a:t>
            </a:r>
            <a:r>
              <a:rPr lang="zh-CN" altLang="en-US" dirty="0"/>
              <a:t> </a:t>
            </a:r>
            <a:r>
              <a:rPr lang="en-US" altLang="zh-CN" dirty="0"/>
              <a:t>information</a:t>
            </a:r>
            <a:r>
              <a:rPr lang="zh-CN" altLang="en-US" dirty="0"/>
              <a:t> </a:t>
            </a:r>
            <a:r>
              <a:rPr lang="en-US" altLang="zh-CN" dirty="0"/>
              <a:t>to</a:t>
            </a:r>
            <a:r>
              <a:rPr lang="zh-CN" altLang="en-US" dirty="0"/>
              <a:t> </a:t>
            </a:r>
            <a:r>
              <a:rPr lang="en-US" altLang="zh-CN" dirty="0"/>
              <a:t>faster</a:t>
            </a:r>
            <a:r>
              <a:rPr lang="zh-CN" altLang="en-US" dirty="0"/>
              <a:t> </a:t>
            </a:r>
            <a:r>
              <a:rPr lang="en-US" altLang="zh-CN" dirty="0"/>
              <a:t>target</a:t>
            </a:r>
            <a:r>
              <a:rPr lang="zh-CN" altLang="en-US" dirty="0"/>
              <a:t> </a:t>
            </a:r>
            <a:r>
              <a:rPr lang="en-US" altLang="zh-CN" dirty="0"/>
              <a:t>the</a:t>
            </a:r>
            <a:r>
              <a:rPr lang="zh-CN" altLang="en-US" dirty="0"/>
              <a:t> </a:t>
            </a:r>
            <a:r>
              <a:rPr lang="en-US" altLang="zh-CN" dirty="0"/>
              <a:t>water problem</a:t>
            </a:r>
            <a:r>
              <a:rPr lang="zh-CN" altLang="en-US" dirty="0"/>
              <a:t> </a:t>
            </a:r>
            <a:r>
              <a:rPr lang="en-US" altLang="zh-CN" dirty="0"/>
              <a:t>and</a:t>
            </a:r>
            <a:r>
              <a:rPr lang="zh-CN" altLang="en-US" dirty="0"/>
              <a:t> </a:t>
            </a:r>
            <a:r>
              <a:rPr lang="en-US" altLang="zh-CN" dirty="0"/>
              <a:t>solve</a:t>
            </a:r>
            <a:r>
              <a:rPr lang="zh-CN" altLang="en-US" dirty="0"/>
              <a:t> </a:t>
            </a:r>
            <a:r>
              <a:rPr lang="en-US" altLang="zh-CN" dirty="0"/>
              <a:t>it.</a:t>
            </a:r>
            <a:r>
              <a:rPr lang="zh-CN" altLang="en-US" dirty="0"/>
              <a:t>  </a:t>
            </a:r>
            <a:endParaRPr lang="en-US" dirty="0"/>
          </a:p>
        </p:txBody>
      </p:sp>
      <p:sp>
        <p:nvSpPr>
          <p:cNvPr id="4" name="Slide Number Placeholder 3"/>
          <p:cNvSpPr>
            <a:spLocks noGrp="1"/>
          </p:cNvSpPr>
          <p:nvPr>
            <p:ph type="sldNum" sz="quarter" idx="5"/>
          </p:nvPr>
        </p:nvSpPr>
        <p:spPr/>
        <p:txBody>
          <a:bodyPr/>
          <a:lstStyle/>
          <a:p>
            <a:fld id="{C05FFBF6-D824-5846-AFCA-5A4CC4281349}" type="slidenum">
              <a:rPr lang="en-US" smtClean="0"/>
              <a:t>9</a:t>
            </a:fld>
            <a:endParaRPr lang="en-US"/>
          </a:p>
        </p:txBody>
      </p:sp>
    </p:spTree>
    <p:extLst>
      <p:ext uri="{BB962C8B-B14F-4D97-AF65-F5344CB8AC3E}">
        <p14:creationId xmlns:p14="http://schemas.microsoft.com/office/powerpoint/2010/main" val="12816720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2D030-1EC7-054D-8672-B12EAB41173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1CF0B20-2FED-B649-84CE-8C0DA7E027A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243B72E-E1F4-1342-9224-9C311D7C6299}"/>
              </a:ext>
            </a:extLst>
          </p:cNvPr>
          <p:cNvSpPr>
            <a:spLocks noGrp="1"/>
          </p:cNvSpPr>
          <p:nvPr>
            <p:ph type="dt" sz="half" idx="10"/>
          </p:nvPr>
        </p:nvSpPr>
        <p:spPr/>
        <p:txBody>
          <a:bodyPr/>
          <a:lstStyle/>
          <a:p>
            <a:fld id="{8A114E6D-D39F-7142-85FF-AFF959C7CB67}" type="datetimeFigureOut">
              <a:rPr lang="en-US" smtClean="0"/>
              <a:t>10/1/19</a:t>
            </a:fld>
            <a:endParaRPr lang="en-US"/>
          </a:p>
        </p:txBody>
      </p:sp>
      <p:sp>
        <p:nvSpPr>
          <p:cNvPr id="5" name="Footer Placeholder 4">
            <a:extLst>
              <a:ext uri="{FF2B5EF4-FFF2-40B4-BE49-F238E27FC236}">
                <a16:creationId xmlns:a16="http://schemas.microsoft.com/office/drawing/2014/main" id="{73216076-F184-5D46-81CE-D5DAC79F95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6FE74D-8681-9344-B05E-EF67AE0B7437}"/>
              </a:ext>
            </a:extLst>
          </p:cNvPr>
          <p:cNvSpPr>
            <a:spLocks noGrp="1"/>
          </p:cNvSpPr>
          <p:nvPr>
            <p:ph type="sldNum" sz="quarter" idx="12"/>
          </p:nvPr>
        </p:nvSpPr>
        <p:spPr/>
        <p:txBody>
          <a:bodyPr/>
          <a:lstStyle/>
          <a:p>
            <a:fld id="{8A34A8ED-0E4C-F64B-91EA-B572401E4261}" type="slidenum">
              <a:rPr lang="en-US" smtClean="0"/>
              <a:t>‹#›</a:t>
            </a:fld>
            <a:endParaRPr lang="en-US"/>
          </a:p>
        </p:txBody>
      </p:sp>
    </p:spTree>
    <p:extLst>
      <p:ext uri="{BB962C8B-B14F-4D97-AF65-F5344CB8AC3E}">
        <p14:creationId xmlns:p14="http://schemas.microsoft.com/office/powerpoint/2010/main" val="31634848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EDE75-D83E-6A4C-B5D0-B7120AFBA26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6D1833B-5AAE-6147-93CE-8658EFC075A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B8C79B-3203-F744-8D4C-AA8BB5D071C3}"/>
              </a:ext>
            </a:extLst>
          </p:cNvPr>
          <p:cNvSpPr>
            <a:spLocks noGrp="1"/>
          </p:cNvSpPr>
          <p:nvPr>
            <p:ph type="dt" sz="half" idx="10"/>
          </p:nvPr>
        </p:nvSpPr>
        <p:spPr/>
        <p:txBody>
          <a:bodyPr/>
          <a:lstStyle/>
          <a:p>
            <a:fld id="{8A114E6D-D39F-7142-85FF-AFF959C7CB67}" type="datetimeFigureOut">
              <a:rPr lang="en-US" smtClean="0"/>
              <a:t>10/1/19</a:t>
            </a:fld>
            <a:endParaRPr lang="en-US"/>
          </a:p>
        </p:txBody>
      </p:sp>
      <p:sp>
        <p:nvSpPr>
          <p:cNvPr id="5" name="Footer Placeholder 4">
            <a:extLst>
              <a:ext uri="{FF2B5EF4-FFF2-40B4-BE49-F238E27FC236}">
                <a16:creationId xmlns:a16="http://schemas.microsoft.com/office/drawing/2014/main" id="{4A607297-696E-454B-8923-9ACBBDEE10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11E183-7275-9847-AE42-54094B325723}"/>
              </a:ext>
            </a:extLst>
          </p:cNvPr>
          <p:cNvSpPr>
            <a:spLocks noGrp="1"/>
          </p:cNvSpPr>
          <p:nvPr>
            <p:ph type="sldNum" sz="quarter" idx="12"/>
          </p:nvPr>
        </p:nvSpPr>
        <p:spPr/>
        <p:txBody>
          <a:bodyPr/>
          <a:lstStyle/>
          <a:p>
            <a:fld id="{8A34A8ED-0E4C-F64B-91EA-B572401E4261}" type="slidenum">
              <a:rPr lang="en-US" smtClean="0"/>
              <a:t>‹#›</a:t>
            </a:fld>
            <a:endParaRPr lang="en-US"/>
          </a:p>
        </p:txBody>
      </p:sp>
    </p:spTree>
    <p:extLst>
      <p:ext uri="{BB962C8B-B14F-4D97-AF65-F5344CB8AC3E}">
        <p14:creationId xmlns:p14="http://schemas.microsoft.com/office/powerpoint/2010/main" val="19960793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91B3DB-4443-AE40-A6B4-34A7697D2B3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EE78445-9799-DC48-8B88-0ECD678BF44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38DD4-5CBB-5D4D-BEFF-B323600989B2}"/>
              </a:ext>
            </a:extLst>
          </p:cNvPr>
          <p:cNvSpPr>
            <a:spLocks noGrp="1"/>
          </p:cNvSpPr>
          <p:nvPr>
            <p:ph type="dt" sz="half" idx="10"/>
          </p:nvPr>
        </p:nvSpPr>
        <p:spPr/>
        <p:txBody>
          <a:bodyPr/>
          <a:lstStyle/>
          <a:p>
            <a:fld id="{8A114E6D-D39F-7142-85FF-AFF959C7CB67}" type="datetimeFigureOut">
              <a:rPr lang="en-US" smtClean="0"/>
              <a:t>10/1/19</a:t>
            </a:fld>
            <a:endParaRPr lang="en-US"/>
          </a:p>
        </p:txBody>
      </p:sp>
      <p:sp>
        <p:nvSpPr>
          <p:cNvPr id="5" name="Footer Placeholder 4">
            <a:extLst>
              <a:ext uri="{FF2B5EF4-FFF2-40B4-BE49-F238E27FC236}">
                <a16:creationId xmlns:a16="http://schemas.microsoft.com/office/drawing/2014/main" id="{71DE4AB0-26F4-4848-B3FF-B0228C16C2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876F29-1306-A64F-9096-A42D5AE28E7F}"/>
              </a:ext>
            </a:extLst>
          </p:cNvPr>
          <p:cNvSpPr>
            <a:spLocks noGrp="1"/>
          </p:cNvSpPr>
          <p:nvPr>
            <p:ph type="sldNum" sz="quarter" idx="12"/>
          </p:nvPr>
        </p:nvSpPr>
        <p:spPr/>
        <p:txBody>
          <a:bodyPr/>
          <a:lstStyle/>
          <a:p>
            <a:fld id="{8A34A8ED-0E4C-F64B-91EA-B572401E4261}" type="slidenum">
              <a:rPr lang="en-US" smtClean="0"/>
              <a:t>‹#›</a:t>
            </a:fld>
            <a:endParaRPr lang="en-US"/>
          </a:p>
        </p:txBody>
      </p:sp>
    </p:spTree>
    <p:extLst>
      <p:ext uri="{BB962C8B-B14F-4D97-AF65-F5344CB8AC3E}">
        <p14:creationId xmlns:p14="http://schemas.microsoft.com/office/powerpoint/2010/main" val="8684022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49531-3F64-E541-A6C6-D049BA3D73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92FE82-CB55-954E-B9E0-4B668C58F28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8AF8E8-4F63-A945-A98A-9B9B865BD8F3}"/>
              </a:ext>
            </a:extLst>
          </p:cNvPr>
          <p:cNvSpPr>
            <a:spLocks noGrp="1"/>
          </p:cNvSpPr>
          <p:nvPr>
            <p:ph type="dt" sz="half" idx="10"/>
          </p:nvPr>
        </p:nvSpPr>
        <p:spPr/>
        <p:txBody>
          <a:bodyPr/>
          <a:lstStyle/>
          <a:p>
            <a:fld id="{8A114E6D-D39F-7142-85FF-AFF959C7CB67}" type="datetimeFigureOut">
              <a:rPr lang="en-US" smtClean="0"/>
              <a:t>10/1/19</a:t>
            </a:fld>
            <a:endParaRPr lang="en-US"/>
          </a:p>
        </p:txBody>
      </p:sp>
      <p:sp>
        <p:nvSpPr>
          <p:cNvPr id="5" name="Footer Placeholder 4">
            <a:extLst>
              <a:ext uri="{FF2B5EF4-FFF2-40B4-BE49-F238E27FC236}">
                <a16:creationId xmlns:a16="http://schemas.microsoft.com/office/drawing/2014/main" id="{76B5B280-0B19-3A41-A457-3AE1DE294A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B12511-F432-2946-8802-B81A8E54125E}"/>
              </a:ext>
            </a:extLst>
          </p:cNvPr>
          <p:cNvSpPr>
            <a:spLocks noGrp="1"/>
          </p:cNvSpPr>
          <p:nvPr>
            <p:ph type="sldNum" sz="quarter" idx="12"/>
          </p:nvPr>
        </p:nvSpPr>
        <p:spPr/>
        <p:txBody>
          <a:bodyPr/>
          <a:lstStyle/>
          <a:p>
            <a:fld id="{8A34A8ED-0E4C-F64B-91EA-B572401E4261}" type="slidenum">
              <a:rPr lang="en-US" smtClean="0"/>
              <a:t>‹#›</a:t>
            </a:fld>
            <a:endParaRPr lang="en-US"/>
          </a:p>
        </p:txBody>
      </p:sp>
    </p:spTree>
    <p:extLst>
      <p:ext uri="{BB962C8B-B14F-4D97-AF65-F5344CB8AC3E}">
        <p14:creationId xmlns:p14="http://schemas.microsoft.com/office/powerpoint/2010/main" val="2295520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EC299-69C0-B143-992C-0D1D78E213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21CF74E-51F6-1C45-A890-A51F292F66B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1A3740-35A8-C94D-9AC5-FCE5F2D0C4BA}"/>
              </a:ext>
            </a:extLst>
          </p:cNvPr>
          <p:cNvSpPr>
            <a:spLocks noGrp="1"/>
          </p:cNvSpPr>
          <p:nvPr>
            <p:ph type="dt" sz="half" idx="10"/>
          </p:nvPr>
        </p:nvSpPr>
        <p:spPr/>
        <p:txBody>
          <a:bodyPr/>
          <a:lstStyle/>
          <a:p>
            <a:fld id="{8A114E6D-D39F-7142-85FF-AFF959C7CB67}" type="datetimeFigureOut">
              <a:rPr lang="en-US" smtClean="0"/>
              <a:t>10/1/19</a:t>
            </a:fld>
            <a:endParaRPr lang="en-US"/>
          </a:p>
        </p:txBody>
      </p:sp>
      <p:sp>
        <p:nvSpPr>
          <p:cNvPr id="5" name="Footer Placeholder 4">
            <a:extLst>
              <a:ext uri="{FF2B5EF4-FFF2-40B4-BE49-F238E27FC236}">
                <a16:creationId xmlns:a16="http://schemas.microsoft.com/office/drawing/2014/main" id="{A3DA69AB-445A-5B46-A5C8-74BA23264D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A11C55-0BAA-F746-98D1-5D8E369EAE69}"/>
              </a:ext>
            </a:extLst>
          </p:cNvPr>
          <p:cNvSpPr>
            <a:spLocks noGrp="1"/>
          </p:cNvSpPr>
          <p:nvPr>
            <p:ph type="sldNum" sz="quarter" idx="12"/>
          </p:nvPr>
        </p:nvSpPr>
        <p:spPr/>
        <p:txBody>
          <a:bodyPr/>
          <a:lstStyle/>
          <a:p>
            <a:fld id="{8A34A8ED-0E4C-F64B-91EA-B572401E4261}" type="slidenum">
              <a:rPr lang="en-US" smtClean="0"/>
              <a:t>‹#›</a:t>
            </a:fld>
            <a:endParaRPr lang="en-US"/>
          </a:p>
        </p:txBody>
      </p:sp>
    </p:spTree>
    <p:extLst>
      <p:ext uri="{BB962C8B-B14F-4D97-AF65-F5344CB8AC3E}">
        <p14:creationId xmlns:p14="http://schemas.microsoft.com/office/powerpoint/2010/main" val="28894964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6277-A9F2-9947-A098-C71BD930EB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3C51A23-7C38-A24E-B383-E4EDD590C88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CA838C8-1208-9F47-A444-8FAA08004CB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ADDC674-C1E4-AA44-AB88-96AB0CCD6702}"/>
              </a:ext>
            </a:extLst>
          </p:cNvPr>
          <p:cNvSpPr>
            <a:spLocks noGrp="1"/>
          </p:cNvSpPr>
          <p:nvPr>
            <p:ph type="dt" sz="half" idx="10"/>
          </p:nvPr>
        </p:nvSpPr>
        <p:spPr/>
        <p:txBody>
          <a:bodyPr/>
          <a:lstStyle/>
          <a:p>
            <a:fld id="{8A114E6D-D39F-7142-85FF-AFF959C7CB67}" type="datetimeFigureOut">
              <a:rPr lang="en-US" smtClean="0"/>
              <a:t>10/1/19</a:t>
            </a:fld>
            <a:endParaRPr lang="en-US"/>
          </a:p>
        </p:txBody>
      </p:sp>
      <p:sp>
        <p:nvSpPr>
          <p:cNvPr id="6" name="Footer Placeholder 5">
            <a:extLst>
              <a:ext uri="{FF2B5EF4-FFF2-40B4-BE49-F238E27FC236}">
                <a16:creationId xmlns:a16="http://schemas.microsoft.com/office/drawing/2014/main" id="{4E9A3DF2-EEFB-1D48-97E2-50DD360FD3D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D17707-1BCC-EC48-A5E9-3D80B2574109}"/>
              </a:ext>
            </a:extLst>
          </p:cNvPr>
          <p:cNvSpPr>
            <a:spLocks noGrp="1"/>
          </p:cNvSpPr>
          <p:nvPr>
            <p:ph type="sldNum" sz="quarter" idx="12"/>
          </p:nvPr>
        </p:nvSpPr>
        <p:spPr/>
        <p:txBody>
          <a:bodyPr/>
          <a:lstStyle/>
          <a:p>
            <a:fld id="{8A34A8ED-0E4C-F64B-91EA-B572401E4261}" type="slidenum">
              <a:rPr lang="en-US" smtClean="0"/>
              <a:t>‹#›</a:t>
            </a:fld>
            <a:endParaRPr lang="en-US"/>
          </a:p>
        </p:txBody>
      </p:sp>
    </p:spTree>
    <p:extLst>
      <p:ext uri="{BB962C8B-B14F-4D97-AF65-F5344CB8AC3E}">
        <p14:creationId xmlns:p14="http://schemas.microsoft.com/office/powerpoint/2010/main" val="39231877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2997F-75FF-F644-8CD5-AB2DEF7DE25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3EEF5BD-CF3D-8644-AB19-E4EFB73B4A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421AF84-93DC-6D41-8200-0FA0F4DA639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C33A705-B22B-A443-8C29-70180ACB755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E76D08-5A79-6447-AE67-C37A89F11B6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B850687-B628-8C4C-9C46-26C031CB66F2}"/>
              </a:ext>
            </a:extLst>
          </p:cNvPr>
          <p:cNvSpPr>
            <a:spLocks noGrp="1"/>
          </p:cNvSpPr>
          <p:nvPr>
            <p:ph type="dt" sz="half" idx="10"/>
          </p:nvPr>
        </p:nvSpPr>
        <p:spPr/>
        <p:txBody>
          <a:bodyPr/>
          <a:lstStyle/>
          <a:p>
            <a:fld id="{8A114E6D-D39F-7142-85FF-AFF959C7CB67}" type="datetimeFigureOut">
              <a:rPr lang="en-US" smtClean="0"/>
              <a:t>10/1/19</a:t>
            </a:fld>
            <a:endParaRPr lang="en-US"/>
          </a:p>
        </p:txBody>
      </p:sp>
      <p:sp>
        <p:nvSpPr>
          <p:cNvPr id="8" name="Footer Placeholder 7">
            <a:extLst>
              <a:ext uri="{FF2B5EF4-FFF2-40B4-BE49-F238E27FC236}">
                <a16:creationId xmlns:a16="http://schemas.microsoft.com/office/drawing/2014/main" id="{67420F5D-6489-7C4E-ABC9-ED44A32BD8B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D941771-9975-924A-AB2F-4A3708C60B47}"/>
              </a:ext>
            </a:extLst>
          </p:cNvPr>
          <p:cNvSpPr>
            <a:spLocks noGrp="1"/>
          </p:cNvSpPr>
          <p:nvPr>
            <p:ph type="sldNum" sz="quarter" idx="12"/>
          </p:nvPr>
        </p:nvSpPr>
        <p:spPr/>
        <p:txBody>
          <a:bodyPr/>
          <a:lstStyle/>
          <a:p>
            <a:fld id="{8A34A8ED-0E4C-F64B-91EA-B572401E4261}" type="slidenum">
              <a:rPr lang="en-US" smtClean="0"/>
              <a:t>‹#›</a:t>
            </a:fld>
            <a:endParaRPr lang="en-US"/>
          </a:p>
        </p:txBody>
      </p:sp>
    </p:spTree>
    <p:extLst>
      <p:ext uri="{BB962C8B-B14F-4D97-AF65-F5344CB8AC3E}">
        <p14:creationId xmlns:p14="http://schemas.microsoft.com/office/powerpoint/2010/main" val="32522321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60692-C67F-4D41-AA26-01F5947FA08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62AF02F-3323-7F4D-BC76-1534458EF91B}"/>
              </a:ext>
            </a:extLst>
          </p:cNvPr>
          <p:cNvSpPr>
            <a:spLocks noGrp="1"/>
          </p:cNvSpPr>
          <p:nvPr>
            <p:ph type="dt" sz="half" idx="10"/>
          </p:nvPr>
        </p:nvSpPr>
        <p:spPr/>
        <p:txBody>
          <a:bodyPr/>
          <a:lstStyle/>
          <a:p>
            <a:fld id="{8A114E6D-D39F-7142-85FF-AFF959C7CB67}" type="datetimeFigureOut">
              <a:rPr lang="en-US" smtClean="0"/>
              <a:t>10/1/19</a:t>
            </a:fld>
            <a:endParaRPr lang="en-US"/>
          </a:p>
        </p:txBody>
      </p:sp>
      <p:sp>
        <p:nvSpPr>
          <p:cNvPr id="4" name="Footer Placeholder 3">
            <a:extLst>
              <a:ext uri="{FF2B5EF4-FFF2-40B4-BE49-F238E27FC236}">
                <a16:creationId xmlns:a16="http://schemas.microsoft.com/office/drawing/2014/main" id="{4E938568-20EC-7D48-8B28-D81DE91323D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B18624-EC96-B541-AF63-17E206B1E65A}"/>
              </a:ext>
            </a:extLst>
          </p:cNvPr>
          <p:cNvSpPr>
            <a:spLocks noGrp="1"/>
          </p:cNvSpPr>
          <p:nvPr>
            <p:ph type="sldNum" sz="quarter" idx="12"/>
          </p:nvPr>
        </p:nvSpPr>
        <p:spPr/>
        <p:txBody>
          <a:bodyPr/>
          <a:lstStyle/>
          <a:p>
            <a:fld id="{8A34A8ED-0E4C-F64B-91EA-B572401E4261}" type="slidenum">
              <a:rPr lang="en-US" smtClean="0"/>
              <a:t>‹#›</a:t>
            </a:fld>
            <a:endParaRPr lang="en-US"/>
          </a:p>
        </p:txBody>
      </p:sp>
    </p:spTree>
    <p:extLst>
      <p:ext uri="{BB962C8B-B14F-4D97-AF65-F5344CB8AC3E}">
        <p14:creationId xmlns:p14="http://schemas.microsoft.com/office/powerpoint/2010/main" val="40070681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0D5F3A-9874-AF47-B3CD-26DCC4766F93}"/>
              </a:ext>
            </a:extLst>
          </p:cNvPr>
          <p:cNvSpPr>
            <a:spLocks noGrp="1"/>
          </p:cNvSpPr>
          <p:nvPr>
            <p:ph type="dt" sz="half" idx="10"/>
          </p:nvPr>
        </p:nvSpPr>
        <p:spPr/>
        <p:txBody>
          <a:bodyPr/>
          <a:lstStyle/>
          <a:p>
            <a:fld id="{8A114E6D-D39F-7142-85FF-AFF959C7CB67}" type="datetimeFigureOut">
              <a:rPr lang="en-US" smtClean="0"/>
              <a:t>10/1/19</a:t>
            </a:fld>
            <a:endParaRPr lang="en-US"/>
          </a:p>
        </p:txBody>
      </p:sp>
      <p:sp>
        <p:nvSpPr>
          <p:cNvPr id="3" name="Footer Placeholder 2">
            <a:extLst>
              <a:ext uri="{FF2B5EF4-FFF2-40B4-BE49-F238E27FC236}">
                <a16:creationId xmlns:a16="http://schemas.microsoft.com/office/drawing/2014/main" id="{1EBCDD78-4D94-1B43-983F-025106D1C80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298306D-65B9-BE43-850F-B4E9068CDEFD}"/>
              </a:ext>
            </a:extLst>
          </p:cNvPr>
          <p:cNvSpPr>
            <a:spLocks noGrp="1"/>
          </p:cNvSpPr>
          <p:nvPr>
            <p:ph type="sldNum" sz="quarter" idx="12"/>
          </p:nvPr>
        </p:nvSpPr>
        <p:spPr/>
        <p:txBody>
          <a:bodyPr/>
          <a:lstStyle/>
          <a:p>
            <a:fld id="{8A34A8ED-0E4C-F64B-91EA-B572401E4261}" type="slidenum">
              <a:rPr lang="en-US" smtClean="0"/>
              <a:t>‹#›</a:t>
            </a:fld>
            <a:endParaRPr lang="en-US"/>
          </a:p>
        </p:txBody>
      </p:sp>
    </p:spTree>
    <p:extLst>
      <p:ext uri="{BB962C8B-B14F-4D97-AF65-F5344CB8AC3E}">
        <p14:creationId xmlns:p14="http://schemas.microsoft.com/office/powerpoint/2010/main" val="33027373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28A0F-F843-2E44-A2A0-DE5A4BE7A8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97EF02D-D896-6044-9EA8-E7220318D4A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D984899-B62E-DE46-B456-BC6A90FCCD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25F3CE-2269-4A4C-94DE-1DEAD4C243D7}"/>
              </a:ext>
            </a:extLst>
          </p:cNvPr>
          <p:cNvSpPr>
            <a:spLocks noGrp="1"/>
          </p:cNvSpPr>
          <p:nvPr>
            <p:ph type="dt" sz="half" idx="10"/>
          </p:nvPr>
        </p:nvSpPr>
        <p:spPr/>
        <p:txBody>
          <a:bodyPr/>
          <a:lstStyle/>
          <a:p>
            <a:fld id="{8A114E6D-D39F-7142-85FF-AFF959C7CB67}" type="datetimeFigureOut">
              <a:rPr lang="en-US" smtClean="0"/>
              <a:t>10/1/19</a:t>
            </a:fld>
            <a:endParaRPr lang="en-US"/>
          </a:p>
        </p:txBody>
      </p:sp>
      <p:sp>
        <p:nvSpPr>
          <p:cNvPr id="6" name="Footer Placeholder 5">
            <a:extLst>
              <a:ext uri="{FF2B5EF4-FFF2-40B4-BE49-F238E27FC236}">
                <a16:creationId xmlns:a16="http://schemas.microsoft.com/office/drawing/2014/main" id="{DEE23458-F56D-2944-AE82-F64FF0EF54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8C0B9E-1191-9740-BE72-1736675275ED}"/>
              </a:ext>
            </a:extLst>
          </p:cNvPr>
          <p:cNvSpPr>
            <a:spLocks noGrp="1"/>
          </p:cNvSpPr>
          <p:nvPr>
            <p:ph type="sldNum" sz="quarter" idx="12"/>
          </p:nvPr>
        </p:nvSpPr>
        <p:spPr/>
        <p:txBody>
          <a:bodyPr/>
          <a:lstStyle/>
          <a:p>
            <a:fld id="{8A34A8ED-0E4C-F64B-91EA-B572401E4261}" type="slidenum">
              <a:rPr lang="en-US" smtClean="0"/>
              <a:t>‹#›</a:t>
            </a:fld>
            <a:endParaRPr lang="en-US"/>
          </a:p>
        </p:txBody>
      </p:sp>
    </p:spTree>
    <p:extLst>
      <p:ext uri="{BB962C8B-B14F-4D97-AF65-F5344CB8AC3E}">
        <p14:creationId xmlns:p14="http://schemas.microsoft.com/office/powerpoint/2010/main" val="19476854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36AC0-1E6A-0849-BAE3-26DE4A3C49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B1ED9E1-FD0C-EA42-ABDA-A86C7B8D76D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B74DB24-7E3A-9347-AB6E-B9B0A1CBF3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699216-ECFC-E648-BB83-D6340865A7C3}"/>
              </a:ext>
            </a:extLst>
          </p:cNvPr>
          <p:cNvSpPr>
            <a:spLocks noGrp="1"/>
          </p:cNvSpPr>
          <p:nvPr>
            <p:ph type="dt" sz="half" idx="10"/>
          </p:nvPr>
        </p:nvSpPr>
        <p:spPr/>
        <p:txBody>
          <a:bodyPr/>
          <a:lstStyle/>
          <a:p>
            <a:fld id="{8A114E6D-D39F-7142-85FF-AFF959C7CB67}" type="datetimeFigureOut">
              <a:rPr lang="en-US" smtClean="0"/>
              <a:t>10/1/19</a:t>
            </a:fld>
            <a:endParaRPr lang="en-US"/>
          </a:p>
        </p:txBody>
      </p:sp>
      <p:sp>
        <p:nvSpPr>
          <p:cNvPr id="6" name="Footer Placeholder 5">
            <a:extLst>
              <a:ext uri="{FF2B5EF4-FFF2-40B4-BE49-F238E27FC236}">
                <a16:creationId xmlns:a16="http://schemas.microsoft.com/office/drawing/2014/main" id="{D3307829-E168-1C41-9452-5ED0D3FF64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FD1642-54C5-0944-AD26-3514F1D5FEAA}"/>
              </a:ext>
            </a:extLst>
          </p:cNvPr>
          <p:cNvSpPr>
            <a:spLocks noGrp="1"/>
          </p:cNvSpPr>
          <p:nvPr>
            <p:ph type="sldNum" sz="quarter" idx="12"/>
          </p:nvPr>
        </p:nvSpPr>
        <p:spPr/>
        <p:txBody>
          <a:bodyPr/>
          <a:lstStyle/>
          <a:p>
            <a:fld id="{8A34A8ED-0E4C-F64B-91EA-B572401E4261}" type="slidenum">
              <a:rPr lang="en-US" smtClean="0"/>
              <a:t>‹#›</a:t>
            </a:fld>
            <a:endParaRPr lang="en-US"/>
          </a:p>
        </p:txBody>
      </p:sp>
    </p:spTree>
    <p:extLst>
      <p:ext uri="{BB962C8B-B14F-4D97-AF65-F5344CB8AC3E}">
        <p14:creationId xmlns:p14="http://schemas.microsoft.com/office/powerpoint/2010/main" val="28856934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606B1D-9F92-5747-A893-6C0502859D9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AEAAD86-3707-674D-8B98-9CB62CE204E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E5569B-35BC-0C45-B005-830369BCC02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114E6D-D39F-7142-85FF-AFF959C7CB67}" type="datetimeFigureOut">
              <a:rPr lang="en-US" smtClean="0"/>
              <a:t>10/1/19</a:t>
            </a:fld>
            <a:endParaRPr lang="en-US"/>
          </a:p>
        </p:txBody>
      </p:sp>
      <p:sp>
        <p:nvSpPr>
          <p:cNvPr id="5" name="Footer Placeholder 4">
            <a:extLst>
              <a:ext uri="{FF2B5EF4-FFF2-40B4-BE49-F238E27FC236}">
                <a16:creationId xmlns:a16="http://schemas.microsoft.com/office/drawing/2014/main" id="{4C2F355D-A711-6149-BCE2-751F6893C69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2F13F07-D664-8844-86A2-FE5B48485FF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34A8ED-0E4C-F64B-91EA-B572401E4261}" type="slidenum">
              <a:rPr lang="en-US" smtClean="0"/>
              <a:t>‹#›</a:t>
            </a:fld>
            <a:endParaRPr lang="en-US"/>
          </a:p>
        </p:txBody>
      </p:sp>
    </p:spTree>
    <p:extLst>
      <p:ext uri="{BB962C8B-B14F-4D97-AF65-F5344CB8AC3E}">
        <p14:creationId xmlns:p14="http://schemas.microsoft.com/office/powerpoint/2010/main" val="21692614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jpeg"/></Relationships>
</file>

<file path=ppt/slides/_rels/slide11.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36.png"/><Relationship Id="rId7" Type="http://schemas.openxmlformats.org/officeDocument/2006/relationships/image" Target="../media/image40.jpe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 Id="rId9" Type="http://schemas.openxmlformats.org/officeDocument/2006/relationships/image" Target="../media/image42.jpeg"/></Relationships>
</file>

<file path=ppt/slides/_rels/slide1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44.png"/><Relationship Id="rId4" Type="http://schemas.microsoft.com/office/2007/relationships/hdphoto" Target="../media/hdphoto1.wdp"/></Relationships>
</file>

<file path=ppt/slides/_rels/slide17.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48.png"/><Relationship Id="rId4" Type="http://schemas.openxmlformats.org/officeDocument/2006/relationships/image" Target="../media/image47.png"/></Relationships>
</file>

<file path=ppt/slides/_rels/slide19.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52.png"/><Relationship Id="rId5" Type="http://schemas.openxmlformats.org/officeDocument/2006/relationships/image" Target="../media/image51.jpeg"/><Relationship Id="rId4" Type="http://schemas.openxmlformats.org/officeDocument/2006/relationships/image" Target="../media/image50.jpe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56.png"/><Relationship Id="rId5" Type="http://schemas.openxmlformats.org/officeDocument/2006/relationships/image" Target="../media/image55.jpeg"/><Relationship Id="rId4" Type="http://schemas.openxmlformats.org/officeDocument/2006/relationships/image" Target="../media/image54.jpeg"/></Relationships>
</file>

<file path=ppt/slides/_rels/slide21.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microsoft.com/office/2007/relationships/hdphoto" Target="../media/hdphoto2.wdp"/></Relationships>
</file>

<file path=ppt/slides/_rels/slide22.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jpeg"/><Relationship Id="rId4" Type="http://schemas.openxmlformats.org/officeDocument/2006/relationships/image" Target="../media/image10.jpeg"/></Relationships>
</file>

<file path=ppt/slides/_rels/slide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 Id="rId9" Type="http://schemas.openxmlformats.org/officeDocument/2006/relationships/image" Target="../media/image21.jpeg"/></Relationships>
</file>

<file path=ppt/slides/_rels/slide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3.jpeg"/></Relationships>
</file>

<file path=ppt/slides/_rels/slide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6.jpeg"/><Relationship Id="rId4" Type="http://schemas.openxmlformats.org/officeDocument/2006/relationships/image" Target="../media/image25.jpeg"/></Relationships>
</file>

<file path=ppt/slides/_rels/slide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A picture containing outdoor, reptile, animal, turtle&#10;&#10;Description automatically generated">
            <a:extLst>
              <a:ext uri="{FF2B5EF4-FFF2-40B4-BE49-F238E27FC236}">
                <a16:creationId xmlns:a16="http://schemas.microsoft.com/office/drawing/2014/main" id="{B0D0BE11-E851-1B45-8571-8907709BB69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850282" y="0"/>
            <a:ext cx="7341718" cy="4227187"/>
          </a:xfrm>
          <a:prstGeom prst="rect">
            <a:avLst/>
          </a:prstGeom>
        </p:spPr>
      </p:pic>
      <p:pic>
        <p:nvPicPr>
          <p:cNvPr id="9" name="Picture 8" descr="A picture containing rain, small, black, water&#10;&#10;Description automatically generated">
            <a:extLst>
              <a:ext uri="{FF2B5EF4-FFF2-40B4-BE49-F238E27FC236}">
                <a16:creationId xmlns:a16="http://schemas.microsoft.com/office/drawing/2014/main" id="{87820506-0294-6A43-B3A9-3393C455E7E2}"/>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7" y="2841027"/>
            <a:ext cx="4850289" cy="4016973"/>
          </a:xfrm>
          <a:prstGeom prst="rect">
            <a:avLst/>
          </a:prstGeom>
        </p:spPr>
      </p:pic>
      <p:sp>
        <p:nvSpPr>
          <p:cNvPr id="18" name="Rectangle 17">
            <a:extLst>
              <a:ext uri="{FF2B5EF4-FFF2-40B4-BE49-F238E27FC236}">
                <a16:creationId xmlns:a16="http://schemas.microsoft.com/office/drawing/2014/main" id="{1771A305-B893-734C-A8C6-19E55FE9AD2A}"/>
              </a:ext>
            </a:extLst>
          </p:cNvPr>
          <p:cNvSpPr/>
          <p:nvPr/>
        </p:nvSpPr>
        <p:spPr>
          <a:xfrm>
            <a:off x="0" y="2841025"/>
            <a:ext cx="12192006" cy="1386162"/>
          </a:xfrm>
          <a:prstGeom prst="rect">
            <a:avLst/>
          </a:prstGeom>
          <a:solidFill>
            <a:schemeClr val="bg1">
              <a:alpha val="1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166D9EB1-D58A-644A-A64B-C84F80366D80}"/>
              </a:ext>
            </a:extLst>
          </p:cNvPr>
          <p:cNvSpPr txBox="1"/>
          <p:nvPr/>
        </p:nvSpPr>
        <p:spPr>
          <a:xfrm>
            <a:off x="509418" y="3106039"/>
            <a:ext cx="10989741" cy="830997"/>
          </a:xfrm>
          <a:prstGeom prst="rect">
            <a:avLst/>
          </a:prstGeom>
          <a:noFill/>
        </p:spPr>
        <p:txBody>
          <a:bodyPr wrap="square" rtlCol="0">
            <a:spAutoFit/>
          </a:bodyPr>
          <a:lstStyle/>
          <a:p>
            <a:r>
              <a:rPr lang="en-US" sz="4800" b="1" dirty="0">
                <a:solidFill>
                  <a:schemeClr val="bg1"/>
                </a:solidFill>
              </a:rPr>
              <a:t>California Water  Data Challenge</a:t>
            </a:r>
          </a:p>
        </p:txBody>
      </p:sp>
      <p:sp>
        <p:nvSpPr>
          <p:cNvPr id="20" name="TextBox 19">
            <a:extLst>
              <a:ext uri="{FF2B5EF4-FFF2-40B4-BE49-F238E27FC236}">
                <a16:creationId xmlns:a16="http://schemas.microsoft.com/office/drawing/2014/main" id="{331BCE8E-4716-1442-89DA-4793BCB32C53}"/>
              </a:ext>
            </a:extLst>
          </p:cNvPr>
          <p:cNvSpPr txBox="1"/>
          <p:nvPr/>
        </p:nvSpPr>
        <p:spPr>
          <a:xfrm>
            <a:off x="4343223" y="5527451"/>
            <a:ext cx="7848777" cy="954107"/>
          </a:xfrm>
          <a:prstGeom prst="rect">
            <a:avLst/>
          </a:prstGeom>
          <a:noFill/>
        </p:spPr>
        <p:txBody>
          <a:bodyPr wrap="square" rtlCol="0">
            <a:spAutoFit/>
          </a:bodyPr>
          <a:lstStyle/>
          <a:p>
            <a:pPr algn="r"/>
            <a:r>
              <a:rPr lang="en-US" sz="2800" dirty="0">
                <a:latin typeface="Cordia New" panose="020B0304020202020204" pitchFamily="34" charset="-34"/>
                <a:ea typeface="Batang" panose="02030600000101010101" pitchFamily="18" charset="-127"/>
                <a:cs typeface="Cordia New" panose="020B0304020202020204" pitchFamily="34" charset="-34"/>
              </a:rPr>
              <a:t>Empowering</a:t>
            </a:r>
            <a:r>
              <a:rPr lang="en-US" sz="2400" dirty="0">
                <a:latin typeface="Cordia New" panose="020B0304020202020204" pitchFamily="34" charset="-34"/>
                <a:ea typeface="Batang" panose="02030600000101010101" pitchFamily="18" charset="-127"/>
                <a:cs typeface="Cordia New" panose="020B0304020202020204" pitchFamily="34" charset="-34"/>
              </a:rPr>
              <a:t> community residents with </a:t>
            </a:r>
          </a:p>
          <a:p>
            <a:pPr algn="r"/>
            <a:r>
              <a:rPr lang="en-US" sz="2800" dirty="0">
                <a:latin typeface="Cordia New" panose="020B0304020202020204" pitchFamily="34" charset="-34"/>
                <a:ea typeface="Batang" panose="02030600000101010101" pitchFamily="18" charset="-127"/>
                <a:cs typeface="Cordia New" panose="020B0304020202020204" pitchFamily="34" charset="-34"/>
              </a:rPr>
              <a:t>One integrated </a:t>
            </a:r>
            <a:r>
              <a:rPr lang="en-US" sz="2400" dirty="0">
                <a:latin typeface="Cordia New" panose="020B0304020202020204" pitchFamily="34" charset="-34"/>
                <a:ea typeface="Batang" panose="02030600000101010101" pitchFamily="18" charset="-127"/>
                <a:cs typeface="Cordia New" panose="020B0304020202020204" pitchFamily="34" charset="-34"/>
              </a:rPr>
              <a:t>information platform and </a:t>
            </a:r>
            <a:r>
              <a:rPr lang="en-US" sz="2800" dirty="0">
                <a:latin typeface="Cordia New" panose="020B0304020202020204" pitchFamily="34" charset="-34"/>
                <a:ea typeface="Batang" panose="02030600000101010101" pitchFamily="18" charset="-127"/>
                <a:cs typeface="Cordia New" panose="020B0304020202020204" pitchFamily="34" charset="-34"/>
              </a:rPr>
              <a:t>Two-way</a:t>
            </a:r>
            <a:r>
              <a:rPr lang="en-US" sz="2000" dirty="0">
                <a:latin typeface="Cordia New" panose="020B0304020202020204" pitchFamily="34" charset="-34"/>
                <a:ea typeface="Batang" panose="02030600000101010101" pitchFamily="18" charset="-127"/>
                <a:cs typeface="Cordia New" panose="020B0304020202020204" pitchFamily="34" charset="-34"/>
              </a:rPr>
              <a:t> </a:t>
            </a:r>
            <a:r>
              <a:rPr lang="en-US" sz="2400" dirty="0">
                <a:latin typeface="Cordia New" panose="020B0304020202020204" pitchFamily="34" charset="-34"/>
                <a:ea typeface="Batang" panose="02030600000101010101" pitchFamily="18" charset="-127"/>
                <a:cs typeface="Cordia New" panose="020B0304020202020204" pitchFamily="34" charset="-34"/>
              </a:rPr>
              <a:t>data communication</a:t>
            </a:r>
          </a:p>
        </p:txBody>
      </p:sp>
      <p:sp>
        <p:nvSpPr>
          <p:cNvPr id="23" name="TextBox 22">
            <a:extLst>
              <a:ext uri="{FF2B5EF4-FFF2-40B4-BE49-F238E27FC236}">
                <a16:creationId xmlns:a16="http://schemas.microsoft.com/office/drawing/2014/main" id="{13E6F1B3-5E23-4547-B3D6-406831A90689}"/>
              </a:ext>
            </a:extLst>
          </p:cNvPr>
          <p:cNvSpPr txBox="1"/>
          <p:nvPr/>
        </p:nvSpPr>
        <p:spPr>
          <a:xfrm rot="5400000">
            <a:off x="-1058335" y="1374871"/>
            <a:ext cx="2769989" cy="162321"/>
          </a:xfrm>
          <a:prstGeom prst="rect">
            <a:avLst/>
          </a:prstGeom>
          <a:noFill/>
        </p:spPr>
        <p:txBody>
          <a:bodyPr vert="vert270" wrap="square" rtlCol="0">
            <a:spAutoFit/>
          </a:bodyPr>
          <a:lstStyle/>
          <a:p>
            <a:r>
              <a:rPr lang="en-US" sz="1400" dirty="0"/>
              <a:t>Presented by:</a:t>
            </a:r>
          </a:p>
        </p:txBody>
      </p:sp>
      <p:sp>
        <p:nvSpPr>
          <p:cNvPr id="24" name="TextBox 23">
            <a:extLst>
              <a:ext uri="{FF2B5EF4-FFF2-40B4-BE49-F238E27FC236}">
                <a16:creationId xmlns:a16="http://schemas.microsoft.com/office/drawing/2014/main" id="{726B0A61-BE8A-2C43-AB94-D3186F34B608}"/>
              </a:ext>
            </a:extLst>
          </p:cNvPr>
          <p:cNvSpPr txBox="1"/>
          <p:nvPr/>
        </p:nvSpPr>
        <p:spPr>
          <a:xfrm>
            <a:off x="479056" y="2356463"/>
            <a:ext cx="3842449" cy="369332"/>
          </a:xfrm>
          <a:prstGeom prst="rect">
            <a:avLst/>
          </a:prstGeom>
          <a:noFill/>
        </p:spPr>
        <p:txBody>
          <a:bodyPr vert="horz" wrap="square" rtlCol="0">
            <a:spAutoFit/>
          </a:bodyPr>
          <a:lstStyle/>
          <a:p>
            <a:pPr algn="ctr"/>
            <a:r>
              <a:rPr lang="en-US" dirty="0">
                <a:latin typeface="Consolas" panose="020B0609020204030204" pitchFamily="49" charset="0"/>
                <a:cs typeface="Consolas" panose="020B0609020204030204" pitchFamily="49" charset="0"/>
              </a:rPr>
              <a:t>The jata solutions</a:t>
            </a:r>
          </a:p>
        </p:txBody>
      </p:sp>
    </p:spTree>
    <p:extLst>
      <p:ext uri="{BB962C8B-B14F-4D97-AF65-F5344CB8AC3E}">
        <p14:creationId xmlns:p14="http://schemas.microsoft.com/office/powerpoint/2010/main" val="10934835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765F4110-C0FC-4D61-ACD2-A7C950EAE9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708357" y="3509963"/>
            <a:ext cx="7092215" cy="2967839"/>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A08C21-A69A-CF43-BF8B-D5BC89CA6940}"/>
              </a:ext>
            </a:extLst>
          </p:cNvPr>
          <p:cNvSpPr>
            <a:spLocks noGrp="1"/>
          </p:cNvSpPr>
          <p:nvPr>
            <p:ph type="title"/>
          </p:nvPr>
        </p:nvSpPr>
        <p:spPr>
          <a:xfrm>
            <a:off x="5138287" y="3728257"/>
            <a:ext cx="4861747" cy="1349427"/>
          </a:xfrm>
        </p:spPr>
        <p:txBody>
          <a:bodyPr vert="horz" lIns="91440" tIns="45720" rIns="91440" bIns="45720" rtlCol="0" anchor="b">
            <a:noAutofit/>
          </a:bodyPr>
          <a:lstStyle/>
          <a:p>
            <a:r>
              <a:rPr lang="en-US" sz="2500" kern="1200" dirty="0">
                <a:solidFill>
                  <a:schemeClr val="bg1"/>
                </a:solidFill>
                <a:latin typeface="+mn-lt"/>
                <a:ea typeface="+mj-ea"/>
                <a:cs typeface="+mj-cs"/>
              </a:rPr>
              <a:t>Know</a:t>
            </a:r>
            <a:r>
              <a:rPr lang="zh-CN" altLang="en-US" sz="2500" dirty="0">
                <a:solidFill>
                  <a:schemeClr val="bg1"/>
                </a:solidFill>
                <a:latin typeface="+mn-lt"/>
              </a:rPr>
              <a:t> </a:t>
            </a:r>
            <a:r>
              <a:rPr lang="en-US" altLang="zh-CN" sz="2500" dirty="0">
                <a:solidFill>
                  <a:schemeClr val="bg1"/>
                </a:solidFill>
                <a:latin typeface="+mn-lt"/>
              </a:rPr>
              <a:t>your</a:t>
            </a:r>
            <a:r>
              <a:rPr lang="zh-CN" altLang="en-US" sz="2500" dirty="0">
                <a:solidFill>
                  <a:schemeClr val="bg1"/>
                </a:solidFill>
                <a:latin typeface="+mn-lt"/>
              </a:rPr>
              <a:t> </a:t>
            </a:r>
            <a:r>
              <a:rPr lang="en-US" altLang="zh-CN" sz="2500" dirty="0">
                <a:solidFill>
                  <a:schemeClr val="bg1"/>
                </a:solidFill>
                <a:latin typeface="+mn-lt"/>
              </a:rPr>
              <a:t>water</a:t>
            </a:r>
            <a:r>
              <a:rPr lang="zh-CN" altLang="en-US" sz="2500" dirty="0">
                <a:solidFill>
                  <a:schemeClr val="bg1"/>
                </a:solidFill>
                <a:latin typeface="+mn-lt"/>
              </a:rPr>
              <a:t> </a:t>
            </a:r>
            <a:br>
              <a:rPr lang="en-US" sz="2500" kern="1200" dirty="0">
                <a:solidFill>
                  <a:schemeClr val="bg1"/>
                </a:solidFill>
                <a:latin typeface="+mn-lt"/>
                <a:ea typeface="+mj-ea"/>
                <a:cs typeface="+mj-cs"/>
              </a:rPr>
            </a:br>
            <a:r>
              <a:rPr lang="en-US" sz="2500" kern="1200" dirty="0">
                <a:solidFill>
                  <a:schemeClr val="bg1"/>
                </a:solidFill>
                <a:latin typeface="+mn-lt"/>
                <a:ea typeface="+mj-ea"/>
                <a:cs typeface="+mj-cs"/>
              </a:rPr>
              <a:t>Shar</a:t>
            </a:r>
            <a:r>
              <a:rPr lang="en-US" altLang="zh-CN" sz="2500" dirty="0">
                <a:solidFill>
                  <a:schemeClr val="bg1"/>
                </a:solidFill>
                <a:latin typeface="+mn-lt"/>
              </a:rPr>
              <a:t>e</a:t>
            </a:r>
            <a:r>
              <a:rPr lang="en-US" sz="2500" kern="1200" dirty="0">
                <a:solidFill>
                  <a:schemeClr val="bg1"/>
                </a:solidFill>
                <a:latin typeface="+mn-lt"/>
                <a:ea typeface="+mj-ea"/>
                <a:cs typeface="+mj-cs"/>
              </a:rPr>
              <a:t> </a:t>
            </a:r>
            <a:r>
              <a:rPr lang="en-US" altLang="zh-CN" sz="2500" dirty="0">
                <a:solidFill>
                  <a:schemeClr val="bg1"/>
                </a:solidFill>
                <a:latin typeface="+mn-lt"/>
              </a:rPr>
              <a:t>your</a:t>
            </a:r>
            <a:r>
              <a:rPr lang="en-US" sz="2500" kern="1200" dirty="0">
                <a:solidFill>
                  <a:schemeClr val="bg1"/>
                </a:solidFill>
                <a:latin typeface="+mn-lt"/>
                <a:ea typeface="+mj-ea"/>
                <a:cs typeface="+mj-cs"/>
              </a:rPr>
              <a:t> results</a:t>
            </a:r>
            <a:r>
              <a:rPr lang="en-US" sz="2800" kern="1200" dirty="0">
                <a:solidFill>
                  <a:srgbClr val="FFFFFF"/>
                </a:solidFill>
                <a:latin typeface="+mj-lt"/>
                <a:ea typeface="+mj-ea"/>
                <a:cs typeface="+mj-cs"/>
              </a:rPr>
              <a:t>	</a:t>
            </a:r>
          </a:p>
        </p:txBody>
      </p:sp>
      <p:cxnSp>
        <p:nvCxnSpPr>
          <p:cNvPr id="20" name="Straight Connector 19">
            <a:extLst>
              <a:ext uri="{FF2B5EF4-FFF2-40B4-BE49-F238E27FC236}">
                <a16:creationId xmlns:a16="http://schemas.microsoft.com/office/drawing/2014/main" id="{CC94CBDB-A76C-499E-95AB-C0A049E315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38287" y="5443086"/>
            <a:ext cx="64008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screenshot of a newspaper&#10;&#10;Description automatically generated">
            <a:extLst>
              <a:ext uri="{FF2B5EF4-FFF2-40B4-BE49-F238E27FC236}">
                <a16:creationId xmlns:a16="http://schemas.microsoft.com/office/drawing/2014/main" id="{72E6B085-CE76-8D44-8546-147559448805}"/>
              </a:ext>
            </a:extLst>
          </p:cNvPr>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r="-662" b="-2"/>
          <a:stretch/>
        </p:blipFill>
        <p:spPr>
          <a:xfrm>
            <a:off x="113016" y="299362"/>
            <a:ext cx="4458984" cy="6297381"/>
          </a:xfrm>
          <a:prstGeom prst="rect">
            <a:avLst/>
          </a:prstGeom>
        </p:spPr>
      </p:pic>
      <p:pic>
        <p:nvPicPr>
          <p:cNvPr id="13" name="Picture 12" descr="A picture containing indoor, sitting, covered, table&#10;&#10;Description automatically generated">
            <a:extLst>
              <a:ext uri="{FF2B5EF4-FFF2-40B4-BE49-F238E27FC236}">
                <a16:creationId xmlns:a16="http://schemas.microsoft.com/office/drawing/2014/main" id="{6FAE7D39-9EE8-0545-AC53-D7C4D2A5D931}"/>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r="-79"/>
          <a:stretch/>
        </p:blipFill>
        <p:spPr>
          <a:xfrm>
            <a:off x="4645921" y="301191"/>
            <a:ext cx="7217085" cy="3008188"/>
          </a:xfrm>
          <a:prstGeom prst="rect">
            <a:avLst/>
          </a:prstGeom>
        </p:spPr>
      </p:pic>
      <p:pic>
        <p:nvPicPr>
          <p:cNvPr id="24" name="Picture 23">
            <a:extLst>
              <a:ext uri="{FF2B5EF4-FFF2-40B4-BE49-F238E27FC236}">
                <a16:creationId xmlns:a16="http://schemas.microsoft.com/office/drawing/2014/main" id="{B37275BB-B82C-5545-8410-C8203B1C33D6}"/>
              </a:ext>
            </a:extLst>
          </p:cNvPr>
          <p:cNvPicPr>
            <a:picLocks noChangeAspect="1"/>
          </p:cNvPicPr>
          <p:nvPr/>
        </p:nvPicPr>
        <p:blipFill>
          <a:blip r:embed="rId5"/>
          <a:stretch>
            <a:fillRect/>
          </a:stretch>
        </p:blipFill>
        <p:spPr>
          <a:xfrm>
            <a:off x="4865745" y="5219521"/>
            <a:ext cx="6869452" cy="477342"/>
          </a:xfrm>
          <a:prstGeom prst="rect">
            <a:avLst/>
          </a:prstGeom>
        </p:spPr>
      </p:pic>
      <p:sp>
        <p:nvSpPr>
          <p:cNvPr id="16" name="TextBox 15">
            <a:extLst>
              <a:ext uri="{FF2B5EF4-FFF2-40B4-BE49-F238E27FC236}">
                <a16:creationId xmlns:a16="http://schemas.microsoft.com/office/drawing/2014/main" id="{CA313EE5-96A9-1F47-B45C-FC193032DB2E}"/>
              </a:ext>
            </a:extLst>
          </p:cNvPr>
          <p:cNvSpPr txBox="1"/>
          <p:nvPr/>
        </p:nvSpPr>
        <p:spPr>
          <a:xfrm>
            <a:off x="5132065" y="5035673"/>
            <a:ext cx="6400800" cy="861774"/>
          </a:xfrm>
          <a:prstGeom prst="rect">
            <a:avLst/>
          </a:prstGeom>
          <a:noFill/>
        </p:spPr>
        <p:txBody>
          <a:bodyPr wrap="square" rtlCol="0">
            <a:spAutoFit/>
          </a:bodyPr>
          <a:lstStyle/>
          <a:p>
            <a:r>
              <a:rPr lang="en-US" sz="2500" dirty="0">
                <a:solidFill>
                  <a:schemeClr val="bg1"/>
                </a:solidFill>
              </a:rPr>
              <a:t>Discover solutions</a:t>
            </a:r>
            <a:r>
              <a:rPr lang="zh-CN" altLang="en-US" sz="2500" dirty="0">
                <a:solidFill>
                  <a:schemeClr val="bg1"/>
                </a:solidFill>
              </a:rPr>
              <a:t> </a:t>
            </a:r>
            <a:r>
              <a:rPr lang="en-US" altLang="zh-CN" sz="2500" dirty="0">
                <a:solidFill>
                  <a:schemeClr val="bg1"/>
                </a:solidFill>
              </a:rPr>
              <a:t>with</a:t>
            </a:r>
            <a:r>
              <a:rPr lang="zh-CN" altLang="en-US" sz="2500" dirty="0">
                <a:solidFill>
                  <a:schemeClr val="bg1"/>
                </a:solidFill>
              </a:rPr>
              <a:t> </a:t>
            </a:r>
            <a:r>
              <a:rPr lang="en-US" altLang="zh-CN" sz="2500" dirty="0">
                <a:solidFill>
                  <a:schemeClr val="bg1"/>
                </a:solidFill>
              </a:rPr>
              <a:t>collective</a:t>
            </a:r>
            <a:r>
              <a:rPr lang="zh-CN" altLang="en-US" sz="2500" dirty="0">
                <a:solidFill>
                  <a:schemeClr val="bg1"/>
                </a:solidFill>
              </a:rPr>
              <a:t> </a:t>
            </a:r>
            <a:r>
              <a:rPr lang="en-US" altLang="zh-CN" sz="2500" dirty="0">
                <a:solidFill>
                  <a:schemeClr val="bg1"/>
                </a:solidFill>
              </a:rPr>
              <a:t>wisdom</a:t>
            </a:r>
            <a:br>
              <a:rPr lang="en-US" sz="2500" dirty="0">
                <a:solidFill>
                  <a:schemeClr val="bg1"/>
                </a:solidFill>
              </a:rPr>
            </a:br>
            <a:r>
              <a:rPr lang="en-US" sz="2500" dirty="0">
                <a:solidFill>
                  <a:schemeClr val="bg1"/>
                </a:solidFill>
              </a:rPr>
              <a:t>Raiser awareness</a:t>
            </a:r>
            <a:r>
              <a:rPr lang="zh-CN" altLang="en-US" sz="2500" dirty="0">
                <a:solidFill>
                  <a:schemeClr val="bg1"/>
                </a:solidFill>
              </a:rPr>
              <a:t> </a:t>
            </a:r>
            <a:r>
              <a:rPr lang="en-US" altLang="zh-CN" sz="2500" dirty="0">
                <a:solidFill>
                  <a:schemeClr val="bg1"/>
                </a:solidFill>
              </a:rPr>
              <a:t>and</a:t>
            </a:r>
            <a:r>
              <a:rPr lang="zh-CN" altLang="en-US" sz="2500" dirty="0">
                <a:solidFill>
                  <a:schemeClr val="bg1"/>
                </a:solidFill>
              </a:rPr>
              <a:t> </a:t>
            </a:r>
            <a:r>
              <a:rPr lang="en-US" altLang="zh-CN" sz="2500" dirty="0">
                <a:solidFill>
                  <a:schemeClr val="bg1"/>
                </a:solidFill>
              </a:rPr>
              <a:t>build</a:t>
            </a:r>
            <a:r>
              <a:rPr lang="zh-CN" altLang="en-US" sz="2500" dirty="0">
                <a:solidFill>
                  <a:schemeClr val="bg1"/>
                </a:solidFill>
              </a:rPr>
              <a:t> </a:t>
            </a:r>
            <a:r>
              <a:rPr lang="en-US" altLang="zh-CN" sz="2500" dirty="0">
                <a:solidFill>
                  <a:schemeClr val="bg1"/>
                </a:solidFill>
              </a:rPr>
              <a:t>engagement</a:t>
            </a:r>
            <a:endParaRPr lang="en-US" sz="2500" dirty="0">
              <a:solidFill>
                <a:schemeClr val="bg1"/>
              </a:solidFill>
            </a:endParaRPr>
          </a:p>
        </p:txBody>
      </p:sp>
    </p:spTree>
    <p:extLst>
      <p:ext uri="{BB962C8B-B14F-4D97-AF65-F5344CB8AC3E}">
        <p14:creationId xmlns:p14="http://schemas.microsoft.com/office/powerpoint/2010/main" val="16241031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metal fence&#10;&#10;Description automatically generated">
            <a:extLst>
              <a:ext uri="{FF2B5EF4-FFF2-40B4-BE49-F238E27FC236}">
                <a16:creationId xmlns:a16="http://schemas.microsoft.com/office/drawing/2014/main" id="{6301C463-72C0-CE4B-A558-F764A219315C}"/>
              </a:ext>
            </a:extLst>
          </p:cNvPr>
          <p:cNvPicPr>
            <a:picLocks noChangeAspect="1"/>
          </p:cNvPicPr>
          <p:nvPr/>
        </p:nvPicPr>
        <p:blipFill rotWithShape="1">
          <a:blip r:embed="rId3" cstate="screen">
            <a:alphaModFix amt="35000"/>
            <a:extLst>
              <a:ext uri="{28A0092B-C50C-407E-A947-70E740481C1C}">
                <a14:useLocalDpi xmlns:a14="http://schemas.microsoft.com/office/drawing/2010/main"/>
              </a:ext>
            </a:extLst>
          </a:blip>
          <a:srcRect/>
          <a:stretch/>
        </p:blipFill>
        <p:spPr>
          <a:xfrm>
            <a:off x="85571" y="1"/>
            <a:ext cx="12106429" cy="6857999"/>
          </a:xfrm>
          <a:prstGeom prst="rect">
            <a:avLst/>
          </a:prstGeom>
        </p:spPr>
      </p:pic>
      <p:sp>
        <p:nvSpPr>
          <p:cNvPr id="2" name="Title 1">
            <a:extLst>
              <a:ext uri="{FF2B5EF4-FFF2-40B4-BE49-F238E27FC236}">
                <a16:creationId xmlns:a16="http://schemas.microsoft.com/office/drawing/2014/main" id="{0200FD23-99FD-FA4E-9BBD-41E216D54E70}"/>
              </a:ext>
            </a:extLst>
          </p:cNvPr>
          <p:cNvSpPr>
            <a:spLocks noGrp="1"/>
          </p:cNvSpPr>
          <p:nvPr>
            <p:ph type="title"/>
          </p:nvPr>
        </p:nvSpPr>
        <p:spPr>
          <a:xfrm>
            <a:off x="587833" y="1065862"/>
            <a:ext cx="3563532" cy="4726276"/>
          </a:xfrm>
        </p:spPr>
        <p:txBody>
          <a:bodyPr>
            <a:normAutofit/>
          </a:bodyPr>
          <a:lstStyle/>
          <a:p>
            <a:pPr algn="r"/>
            <a:r>
              <a:rPr lang="en-US" sz="4000" dirty="0">
                <a:solidFill>
                  <a:srgbClr val="FFFFFF"/>
                </a:solidFill>
              </a:rPr>
              <a:t>The importance of an integrated, two-way data communication</a:t>
            </a:r>
            <a:br>
              <a:rPr lang="en-US" sz="4000" dirty="0">
                <a:solidFill>
                  <a:srgbClr val="FFFFFF"/>
                </a:solidFill>
              </a:rPr>
            </a:br>
            <a:r>
              <a:rPr lang="en-US" sz="4000" dirty="0">
                <a:solidFill>
                  <a:srgbClr val="FFFFFF"/>
                </a:solidFill>
              </a:rPr>
              <a:t>platform</a:t>
            </a:r>
          </a:p>
        </p:txBody>
      </p:sp>
      <p:cxnSp>
        <p:nvCxnSpPr>
          <p:cNvPr id="14" name="Straight Connector 13">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4091775-EE13-9746-B9BD-D397F9130C77}"/>
              </a:ext>
            </a:extLst>
          </p:cNvPr>
          <p:cNvSpPr>
            <a:spLocks noGrp="1"/>
          </p:cNvSpPr>
          <p:nvPr>
            <p:ph idx="1"/>
          </p:nvPr>
        </p:nvSpPr>
        <p:spPr>
          <a:xfrm>
            <a:off x="5048336" y="1310790"/>
            <a:ext cx="5744685" cy="4481348"/>
          </a:xfrm>
        </p:spPr>
        <p:txBody>
          <a:bodyPr anchor="ctr">
            <a:normAutofit/>
          </a:bodyPr>
          <a:lstStyle/>
          <a:p>
            <a:r>
              <a:rPr lang="en-US" sz="2000" dirty="0">
                <a:solidFill>
                  <a:srgbClr val="FFFFFF"/>
                </a:solidFill>
              </a:rPr>
              <a:t>The water </a:t>
            </a:r>
            <a:r>
              <a:rPr lang="en-US" altLang="zh-CN" sz="2000" dirty="0">
                <a:solidFill>
                  <a:srgbClr val="FFFFFF"/>
                </a:solidFill>
              </a:rPr>
              <a:t>crisis</a:t>
            </a:r>
            <a:r>
              <a:rPr lang="zh-CN" altLang="en-US" sz="2000" dirty="0">
                <a:solidFill>
                  <a:srgbClr val="FFFFFF"/>
                </a:solidFill>
              </a:rPr>
              <a:t> </a:t>
            </a:r>
            <a:r>
              <a:rPr lang="en-US" sz="2000" dirty="0">
                <a:solidFill>
                  <a:srgbClr val="FFFFFF"/>
                </a:solidFill>
              </a:rPr>
              <a:t>is </a:t>
            </a:r>
            <a:r>
              <a:rPr lang="en-US" altLang="zh-CN" sz="2000" dirty="0">
                <a:solidFill>
                  <a:srgbClr val="FFFFFF"/>
                </a:solidFill>
              </a:rPr>
              <a:t>a</a:t>
            </a:r>
            <a:r>
              <a:rPr lang="zh-CN" altLang="en-US" sz="2000" dirty="0">
                <a:solidFill>
                  <a:srgbClr val="FFFFFF"/>
                </a:solidFill>
              </a:rPr>
              <a:t> </a:t>
            </a:r>
            <a:r>
              <a:rPr lang="en-US" altLang="zh-CN" sz="2000" dirty="0">
                <a:solidFill>
                  <a:srgbClr val="FFFFFF"/>
                </a:solidFill>
              </a:rPr>
              <a:t>s</a:t>
            </a:r>
            <a:r>
              <a:rPr lang="en-US" sz="2000" dirty="0">
                <a:solidFill>
                  <a:srgbClr val="FFFFFF"/>
                </a:solidFill>
              </a:rPr>
              <a:t>ystemic</a:t>
            </a:r>
            <a:r>
              <a:rPr lang="zh-CN" altLang="en-US" sz="2000" dirty="0">
                <a:solidFill>
                  <a:srgbClr val="FFFFFF"/>
                </a:solidFill>
              </a:rPr>
              <a:t> </a:t>
            </a:r>
            <a:r>
              <a:rPr lang="en-US" altLang="zh-CN" sz="2000" dirty="0">
                <a:solidFill>
                  <a:srgbClr val="FFFFFF"/>
                </a:solidFill>
              </a:rPr>
              <a:t>challenge.</a:t>
            </a:r>
            <a:r>
              <a:rPr lang="zh-CN" altLang="en-US" sz="2000" dirty="0">
                <a:solidFill>
                  <a:srgbClr val="FFFFFF"/>
                </a:solidFill>
              </a:rPr>
              <a:t> </a:t>
            </a:r>
            <a:r>
              <a:rPr lang="en-US" altLang="zh-CN" sz="2000" dirty="0">
                <a:solidFill>
                  <a:srgbClr val="FFFFFF"/>
                </a:solidFill>
              </a:rPr>
              <a:t>An integrated information platform allows all stakeholders to work</a:t>
            </a:r>
            <a:r>
              <a:rPr lang="zh-CN" altLang="en-US" sz="2000" dirty="0">
                <a:solidFill>
                  <a:srgbClr val="FFFFFF"/>
                </a:solidFill>
              </a:rPr>
              <a:t> </a:t>
            </a:r>
            <a:r>
              <a:rPr lang="en-US" altLang="zh-CN" sz="2000" dirty="0">
                <a:solidFill>
                  <a:srgbClr val="FFFFFF"/>
                </a:solidFill>
              </a:rPr>
              <a:t>together effectively with context and transparency. </a:t>
            </a:r>
          </a:p>
          <a:p>
            <a:pPr marL="0" indent="0">
              <a:buNone/>
            </a:pPr>
            <a:endParaRPr lang="en-US" sz="2000" dirty="0"/>
          </a:p>
          <a:p>
            <a:r>
              <a:rPr lang="en-US" sz="2000" dirty="0"/>
              <a:t>Data communication should go both ways. Residents sending information back to the government and share within their community co-create useful public information which help recognize and solve the problem in a more efficient way.</a:t>
            </a:r>
          </a:p>
          <a:p>
            <a:endParaRPr lang="en-US" sz="2000" dirty="0">
              <a:solidFill>
                <a:srgbClr val="FFFFFF"/>
              </a:solidFill>
            </a:endParaRPr>
          </a:p>
          <a:p>
            <a:r>
              <a:rPr lang="en-US" sz="2000" dirty="0">
                <a:solidFill>
                  <a:srgbClr val="FFFFFF"/>
                </a:solidFill>
              </a:rPr>
              <a:t>Promote the concept of self monitoring and</a:t>
            </a:r>
            <a:r>
              <a:rPr lang="zh-CN" altLang="en-US" sz="2000" dirty="0">
                <a:solidFill>
                  <a:srgbClr val="FFFFFF"/>
                </a:solidFill>
              </a:rPr>
              <a:t> </a:t>
            </a:r>
            <a:r>
              <a:rPr lang="en-US" altLang="zh-CN" sz="2000" dirty="0">
                <a:solidFill>
                  <a:srgbClr val="FFFFFF"/>
                </a:solidFill>
              </a:rPr>
              <a:t>solving</a:t>
            </a:r>
            <a:r>
              <a:rPr lang="zh-CN" altLang="en-US" sz="2000" dirty="0">
                <a:solidFill>
                  <a:srgbClr val="FFFFFF"/>
                </a:solidFill>
              </a:rPr>
              <a:t> </a:t>
            </a:r>
            <a:r>
              <a:rPr lang="en-US" altLang="zh-CN" sz="2000" dirty="0">
                <a:solidFill>
                  <a:srgbClr val="FFFFFF"/>
                </a:solidFill>
              </a:rPr>
              <a:t>problem</a:t>
            </a:r>
            <a:r>
              <a:rPr lang="zh-CN" altLang="en-US" sz="2000" dirty="0">
                <a:solidFill>
                  <a:srgbClr val="FFFFFF"/>
                </a:solidFill>
              </a:rPr>
              <a:t> </a:t>
            </a:r>
            <a:r>
              <a:rPr lang="en-US" altLang="zh-CN" sz="2000" dirty="0">
                <a:solidFill>
                  <a:srgbClr val="FFFFFF"/>
                </a:solidFill>
              </a:rPr>
              <a:t>with</a:t>
            </a:r>
            <a:r>
              <a:rPr lang="zh-CN" altLang="en-US" sz="2000" dirty="0">
                <a:solidFill>
                  <a:srgbClr val="FFFFFF"/>
                </a:solidFill>
              </a:rPr>
              <a:t> </a:t>
            </a:r>
            <a:r>
              <a:rPr lang="en-US" altLang="zh-CN" sz="2000" dirty="0">
                <a:solidFill>
                  <a:srgbClr val="FFFFFF"/>
                </a:solidFill>
              </a:rPr>
              <a:t>collective</a:t>
            </a:r>
            <a:r>
              <a:rPr lang="zh-CN" altLang="en-US" sz="2000" dirty="0">
                <a:solidFill>
                  <a:srgbClr val="FFFFFF"/>
                </a:solidFill>
              </a:rPr>
              <a:t> </a:t>
            </a:r>
            <a:r>
              <a:rPr lang="en-US" altLang="zh-CN" sz="2000" dirty="0">
                <a:solidFill>
                  <a:srgbClr val="FFFFFF"/>
                </a:solidFill>
              </a:rPr>
              <a:t>wisdom.</a:t>
            </a:r>
            <a:endParaRPr lang="en-US" sz="2000" dirty="0">
              <a:solidFill>
                <a:srgbClr val="FFFFFF"/>
              </a:solidFill>
            </a:endParaRPr>
          </a:p>
        </p:txBody>
      </p:sp>
    </p:spTree>
    <p:extLst>
      <p:ext uri="{BB962C8B-B14F-4D97-AF65-F5344CB8AC3E}">
        <p14:creationId xmlns:p14="http://schemas.microsoft.com/office/powerpoint/2010/main" val="577500941"/>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flat screen tv sitting on top of a computer&#10;&#10;Description automatically generated">
            <a:extLst>
              <a:ext uri="{FF2B5EF4-FFF2-40B4-BE49-F238E27FC236}">
                <a16:creationId xmlns:a16="http://schemas.microsoft.com/office/drawing/2014/main" id="{C5732EB4-8C54-F347-8148-492089FB915A}"/>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90770" cy="6858000"/>
          </a:xfrm>
          <a:prstGeom prst="rect">
            <a:avLst/>
          </a:prstGeom>
        </p:spPr>
      </p:pic>
      <p:sp>
        <p:nvSpPr>
          <p:cNvPr id="14" name="Freeform 5">
            <a:extLst>
              <a:ext uri="{FF2B5EF4-FFF2-40B4-BE49-F238E27FC236}">
                <a16:creationId xmlns:a16="http://schemas.microsoft.com/office/drawing/2014/main" id="{3CD9DF72-87A3-404E-A828-84CBF11A8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84EE9F9B-20C2-EA49-9A86-0006F04EFDD9}"/>
              </a:ext>
            </a:extLst>
          </p:cNvPr>
          <p:cNvSpPr>
            <a:spLocks noGrp="1"/>
          </p:cNvSpPr>
          <p:nvPr>
            <p:ph type="title"/>
          </p:nvPr>
        </p:nvSpPr>
        <p:spPr>
          <a:xfrm>
            <a:off x="709448" y="1913950"/>
            <a:ext cx="4204137" cy="1342754"/>
          </a:xfrm>
        </p:spPr>
        <p:txBody>
          <a:bodyPr>
            <a:normAutofit/>
          </a:bodyPr>
          <a:lstStyle/>
          <a:p>
            <a:pPr algn="ctr"/>
            <a:r>
              <a:rPr lang="en-US" sz="4000" b="1" dirty="0"/>
              <a:t>The jata </a:t>
            </a:r>
            <a:br>
              <a:rPr lang="en-US" sz="4000" b="1" dirty="0"/>
            </a:br>
            <a:r>
              <a:rPr lang="en-US" sz="4000" b="1" dirty="0"/>
              <a:t>water solution</a:t>
            </a:r>
            <a:r>
              <a:rPr lang="zh-CN" altLang="en-US" sz="4000" b="1" dirty="0"/>
              <a:t> </a:t>
            </a:r>
            <a:endParaRPr lang="en-US" sz="4000" b="1" dirty="0"/>
          </a:p>
        </p:txBody>
      </p:sp>
      <p:cxnSp>
        <p:nvCxnSpPr>
          <p:cNvPr id="15" name="Straight Connector 11">
            <a:extLst>
              <a:ext uri="{FF2B5EF4-FFF2-40B4-BE49-F238E27FC236}">
                <a16:creationId xmlns:a16="http://schemas.microsoft.com/office/drawing/2014/main" id="{20E3A342-4D61-4E3F-AF90-1AB42AEB96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441BB5C-93BD-C84B-838B-BFD66A209562}"/>
              </a:ext>
            </a:extLst>
          </p:cNvPr>
          <p:cNvSpPr>
            <a:spLocks noGrp="1"/>
          </p:cNvSpPr>
          <p:nvPr>
            <p:ph idx="1"/>
          </p:nvPr>
        </p:nvSpPr>
        <p:spPr>
          <a:xfrm>
            <a:off x="601622" y="3429000"/>
            <a:ext cx="4813927" cy="2780708"/>
          </a:xfrm>
        </p:spPr>
        <p:txBody>
          <a:bodyPr anchor="ctr">
            <a:normAutofit/>
          </a:bodyPr>
          <a:lstStyle/>
          <a:p>
            <a:r>
              <a:rPr lang="en-US" dirty="0"/>
              <a:t>Web-base</a:t>
            </a:r>
          </a:p>
          <a:p>
            <a:r>
              <a:rPr lang="en-US" dirty="0"/>
              <a:t>User interactive </a:t>
            </a:r>
          </a:p>
          <a:p>
            <a:r>
              <a:rPr lang="en-US" dirty="0"/>
              <a:t>End to end &amp; Streamline</a:t>
            </a:r>
          </a:p>
          <a:p>
            <a:r>
              <a:rPr lang="en-US" dirty="0"/>
              <a:t>City open data feed </a:t>
            </a:r>
          </a:p>
          <a:p>
            <a:r>
              <a:rPr lang="en-US" dirty="0"/>
              <a:t>User water data feed </a:t>
            </a:r>
          </a:p>
        </p:txBody>
      </p:sp>
    </p:spTree>
    <p:extLst>
      <p:ext uri="{BB962C8B-B14F-4D97-AF65-F5344CB8AC3E}">
        <p14:creationId xmlns:p14="http://schemas.microsoft.com/office/powerpoint/2010/main" val="12408729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EBAE25C9-3597-E340-AA4B-24A25B664E17}"/>
              </a:ext>
            </a:extLst>
          </p:cNvPr>
          <p:cNvPicPr>
            <a:picLocks noChangeAspect="1"/>
          </p:cNvPicPr>
          <p:nvPr/>
        </p:nvPicPr>
        <p:blipFill>
          <a:blip r:embed="rId3"/>
          <a:stretch>
            <a:fillRect/>
          </a:stretch>
        </p:blipFill>
        <p:spPr>
          <a:xfrm>
            <a:off x="2330450" y="533400"/>
            <a:ext cx="7531100" cy="5791200"/>
          </a:xfrm>
          <a:prstGeom prst="rect">
            <a:avLst/>
          </a:prstGeom>
        </p:spPr>
      </p:pic>
    </p:spTree>
    <p:extLst>
      <p:ext uri="{BB962C8B-B14F-4D97-AF65-F5344CB8AC3E}">
        <p14:creationId xmlns:p14="http://schemas.microsoft.com/office/powerpoint/2010/main" val="2781810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C42751A8-0EEC-B94D-AE65-04FE2DEE1403}"/>
              </a:ext>
            </a:extLst>
          </p:cNvPr>
          <p:cNvPicPr>
            <a:picLocks noChangeAspect="1"/>
          </p:cNvPicPr>
          <p:nvPr/>
        </p:nvPicPr>
        <p:blipFill>
          <a:blip r:embed="rId3"/>
          <a:stretch>
            <a:fillRect/>
          </a:stretch>
        </p:blipFill>
        <p:spPr>
          <a:xfrm>
            <a:off x="2006047" y="391050"/>
            <a:ext cx="8179905" cy="5972629"/>
          </a:xfrm>
          <a:prstGeom prst="rect">
            <a:avLst/>
          </a:prstGeom>
          <a:ln>
            <a:noFill/>
          </a:ln>
        </p:spPr>
      </p:pic>
      <p:sp>
        <p:nvSpPr>
          <p:cNvPr id="2" name="Rounded Rectangle 1">
            <a:extLst>
              <a:ext uri="{FF2B5EF4-FFF2-40B4-BE49-F238E27FC236}">
                <a16:creationId xmlns:a16="http://schemas.microsoft.com/office/drawing/2014/main" id="{11B4DDFF-1FDB-4845-B26D-BF1C8724619B}"/>
              </a:ext>
            </a:extLst>
          </p:cNvPr>
          <p:cNvSpPr/>
          <p:nvPr/>
        </p:nvSpPr>
        <p:spPr>
          <a:xfrm>
            <a:off x="4050631" y="4719295"/>
            <a:ext cx="1403684" cy="276999"/>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0E88EA97-002E-AA4C-B800-46BCE44E3541}"/>
              </a:ext>
            </a:extLst>
          </p:cNvPr>
          <p:cNvSpPr txBox="1"/>
          <p:nvPr/>
        </p:nvSpPr>
        <p:spPr>
          <a:xfrm>
            <a:off x="4050631" y="4719295"/>
            <a:ext cx="1580148" cy="276999"/>
          </a:xfrm>
          <a:prstGeom prst="rect">
            <a:avLst/>
          </a:prstGeom>
          <a:noFill/>
        </p:spPr>
        <p:txBody>
          <a:bodyPr wrap="square" rtlCol="0">
            <a:spAutoFit/>
          </a:bodyPr>
          <a:lstStyle/>
          <a:p>
            <a:r>
              <a:rPr lang="en-US" sz="1200" b="1" dirty="0">
                <a:solidFill>
                  <a:schemeClr val="tx2"/>
                </a:solidFill>
              </a:rPr>
              <a:t>Request Sample Kit</a:t>
            </a:r>
          </a:p>
        </p:txBody>
      </p:sp>
    </p:spTree>
    <p:extLst>
      <p:ext uri="{BB962C8B-B14F-4D97-AF65-F5344CB8AC3E}">
        <p14:creationId xmlns:p14="http://schemas.microsoft.com/office/powerpoint/2010/main" val="14963705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D1127-BA58-C941-A5FE-11049632021C}"/>
              </a:ext>
            </a:extLst>
          </p:cNvPr>
          <p:cNvSpPr>
            <a:spLocks noGrp="1"/>
          </p:cNvSpPr>
          <p:nvPr>
            <p:ph type="title"/>
          </p:nvPr>
        </p:nvSpPr>
        <p:spPr>
          <a:xfrm>
            <a:off x="4012443" y="4928180"/>
            <a:ext cx="3521122" cy="1286354"/>
          </a:xfrm>
        </p:spPr>
        <p:txBody>
          <a:bodyPr>
            <a:normAutofit/>
          </a:bodyPr>
          <a:lstStyle/>
          <a:p>
            <a:pPr algn="r"/>
            <a:r>
              <a:rPr lang="en-US" sz="3800"/>
              <a:t> </a:t>
            </a:r>
          </a:p>
        </p:txBody>
      </p:sp>
      <p:sp>
        <p:nvSpPr>
          <p:cNvPr id="56" name="Rectangle 55">
            <a:extLst>
              <a:ext uri="{FF2B5EF4-FFF2-40B4-BE49-F238E27FC236}">
                <a16:creationId xmlns:a16="http://schemas.microsoft.com/office/drawing/2014/main" id="{8DF8AE6E-38CD-4B2A-8E02-F099DD30EF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0126" y="629042"/>
            <a:ext cx="1217216" cy="85953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picture containing drawing&#10;&#10;Description automatically generated">
            <a:extLst>
              <a:ext uri="{FF2B5EF4-FFF2-40B4-BE49-F238E27FC236}">
                <a16:creationId xmlns:a16="http://schemas.microsoft.com/office/drawing/2014/main" id="{F5B2D4CC-76EC-424E-B2FB-981CA76EC5E9}"/>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750627" y="951850"/>
            <a:ext cx="942095" cy="213919"/>
          </a:xfrm>
          <a:prstGeom prst="rect">
            <a:avLst/>
          </a:prstGeom>
        </p:spPr>
      </p:pic>
      <p:sp>
        <p:nvSpPr>
          <p:cNvPr id="58" name="Right Triangle 57">
            <a:extLst>
              <a:ext uri="{FF2B5EF4-FFF2-40B4-BE49-F238E27FC236}">
                <a16:creationId xmlns:a16="http://schemas.microsoft.com/office/drawing/2014/main" id="{23293907-0F26-4752-BCD0-3AC2C5026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43683" y="635538"/>
            <a:ext cx="680408" cy="849747"/>
          </a:xfrm>
          <a:prstGeom prst="r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Rectangle 59">
            <a:extLst>
              <a:ext uri="{FF2B5EF4-FFF2-40B4-BE49-F238E27FC236}">
                <a16:creationId xmlns:a16="http://schemas.microsoft.com/office/drawing/2014/main" id="{4CA07809-FD84-4293-BEDA-C920BB2A1F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56352" y="8853"/>
            <a:ext cx="1576152" cy="147936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picture containing drawing&#10;&#10;Description automatically generated">
            <a:extLst>
              <a:ext uri="{FF2B5EF4-FFF2-40B4-BE49-F238E27FC236}">
                <a16:creationId xmlns:a16="http://schemas.microsoft.com/office/drawing/2014/main" id="{0C123872-4AEC-DC46-9FE4-E51DA8C7B35A}"/>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117219" y="605432"/>
            <a:ext cx="1259675" cy="291714"/>
          </a:xfrm>
          <a:prstGeom prst="rect">
            <a:avLst/>
          </a:prstGeom>
        </p:spPr>
      </p:pic>
      <p:sp>
        <p:nvSpPr>
          <p:cNvPr id="62" name="Right Triangle 61">
            <a:extLst>
              <a:ext uri="{FF2B5EF4-FFF2-40B4-BE49-F238E27FC236}">
                <a16:creationId xmlns:a16="http://schemas.microsoft.com/office/drawing/2014/main" id="{A06D4B98-7FBD-4771-9C71-AE026D670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23630" y="-1"/>
            <a:ext cx="1092260" cy="1479367"/>
          </a:xfrm>
          <a:prstGeom prst="r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 name="Rectangle 63">
            <a:extLst>
              <a:ext uri="{FF2B5EF4-FFF2-40B4-BE49-F238E27FC236}">
                <a16:creationId xmlns:a16="http://schemas.microsoft.com/office/drawing/2014/main" id="{1E32D174-F8A9-4FF0-8888-1B4F5E1849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4070" y="621519"/>
            <a:ext cx="4032504" cy="220370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Rectangle 65">
            <a:extLst>
              <a:ext uri="{FF2B5EF4-FFF2-40B4-BE49-F238E27FC236}">
                <a16:creationId xmlns:a16="http://schemas.microsoft.com/office/drawing/2014/main" id="{769201C5-687E-46FB-BA72-23BA40BFEE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3107" y="2848090"/>
            <a:ext cx="2339075" cy="341607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Shape 67">
            <a:extLst>
              <a:ext uri="{FF2B5EF4-FFF2-40B4-BE49-F238E27FC236}">
                <a16:creationId xmlns:a16="http://schemas.microsoft.com/office/drawing/2014/main" id="{339141A8-FDFD-4ABE-A499-72C9669F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14143" y="991883"/>
            <a:ext cx="1371600" cy="2356777"/>
          </a:xfrm>
          <a:custGeom>
            <a:avLst/>
            <a:gdLst>
              <a:gd name="connsiteX0" fmla="*/ 0 w 1371600"/>
              <a:gd name="connsiteY0" fmla="*/ 0 h 2356777"/>
              <a:gd name="connsiteX1" fmla="*/ 0 w 1371600"/>
              <a:gd name="connsiteY1" fmla="*/ 1216152 h 2356777"/>
              <a:gd name="connsiteX2" fmla="*/ 4495 w 1371600"/>
              <a:gd name="connsiteY2" fmla="*/ 1216152 h 2356777"/>
              <a:gd name="connsiteX3" fmla="*/ 4495 w 1371600"/>
              <a:gd name="connsiteY3" fmla="*/ 2356777 h 2356777"/>
              <a:gd name="connsiteX4" fmla="*/ 1367105 w 1371600"/>
              <a:gd name="connsiteY4" fmla="*/ 2356777 h 2356777"/>
              <a:gd name="connsiteX5" fmla="*/ 1367105 w 1371600"/>
              <a:gd name="connsiteY5" fmla="*/ 1216152 h 2356777"/>
              <a:gd name="connsiteX6" fmla="*/ 1371600 w 1371600"/>
              <a:gd name="connsiteY6" fmla="*/ 1216152 h 2356777"/>
              <a:gd name="connsiteX7" fmla="*/ 1367105 w 1371600"/>
              <a:gd name="connsiteY7" fmla="*/ 1212166 h 2356777"/>
              <a:gd name="connsiteX8" fmla="*/ 1367105 w 1371600"/>
              <a:gd name="connsiteY8" fmla="*/ 1210176 h 2356777"/>
              <a:gd name="connsiteX9" fmla="*/ 1364860 w 1371600"/>
              <a:gd name="connsiteY9" fmla="*/ 1210176 h 235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71600" h="2356777">
                <a:moveTo>
                  <a:pt x="0" y="0"/>
                </a:moveTo>
                <a:lnTo>
                  <a:pt x="0" y="1216152"/>
                </a:lnTo>
                <a:lnTo>
                  <a:pt x="4495" y="1216152"/>
                </a:lnTo>
                <a:lnTo>
                  <a:pt x="4495" y="2356777"/>
                </a:lnTo>
                <a:lnTo>
                  <a:pt x="1367105" y="2356777"/>
                </a:lnTo>
                <a:lnTo>
                  <a:pt x="1367105" y="1216152"/>
                </a:lnTo>
                <a:lnTo>
                  <a:pt x="1371600" y="1216152"/>
                </a:lnTo>
                <a:lnTo>
                  <a:pt x="1367105" y="1212166"/>
                </a:lnTo>
                <a:lnTo>
                  <a:pt x="1367105" y="1210176"/>
                </a:lnTo>
                <a:lnTo>
                  <a:pt x="1364860" y="1210176"/>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0" name="Rectangle 69">
            <a:extLst>
              <a:ext uri="{FF2B5EF4-FFF2-40B4-BE49-F238E27FC236}">
                <a16:creationId xmlns:a16="http://schemas.microsoft.com/office/drawing/2014/main" id="{8A439E11-755A-4258-859D-56A6B6AFCB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78372" y="1485831"/>
            <a:ext cx="1990938" cy="1371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drawing&#10;&#10;Description automatically generated">
            <a:extLst>
              <a:ext uri="{FF2B5EF4-FFF2-40B4-BE49-F238E27FC236}">
                <a16:creationId xmlns:a16="http://schemas.microsoft.com/office/drawing/2014/main" id="{9946D4D8-C61F-9240-80A3-14DD2F29E93F}"/>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113741" y="2026595"/>
            <a:ext cx="1674145" cy="280419"/>
          </a:xfrm>
          <a:prstGeom prst="rect">
            <a:avLst/>
          </a:prstGeom>
        </p:spPr>
      </p:pic>
      <p:sp>
        <p:nvSpPr>
          <p:cNvPr id="72" name="Right Triangle 71">
            <a:extLst>
              <a:ext uri="{FF2B5EF4-FFF2-40B4-BE49-F238E27FC236}">
                <a16:creationId xmlns:a16="http://schemas.microsoft.com/office/drawing/2014/main" id="{E916EF49-F958-4F28-A999-F8FA8D09AF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06828" y="2437565"/>
            <a:ext cx="325600" cy="406635"/>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A picture containing drawing&#10;&#10;Description automatically generated">
            <a:extLst>
              <a:ext uri="{FF2B5EF4-FFF2-40B4-BE49-F238E27FC236}">
                <a16:creationId xmlns:a16="http://schemas.microsoft.com/office/drawing/2014/main" id="{50CD42EF-D0D4-9244-A3EF-B68719FD0E22}"/>
              </a:ext>
            </a:extLst>
          </p:cNvPr>
          <p:cNvPicPr>
            <a:picLocks noChangeAspect="1"/>
          </p:cNvPicPr>
          <p:nvPr/>
        </p:nvPicPr>
        <p:blipFill>
          <a:blip r:embed="rId6"/>
          <a:stretch>
            <a:fillRect/>
          </a:stretch>
        </p:blipFill>
        <p:spPr>
          <a:xfrm>
            <a:off x="7725353" y="1450900"/>
            <a:ext cx="3716019" cy="566692"/>
          </a:xfrm>
          <a:prstGeom prst="rect">
            <a:avLst/>
          </a:prstGeom>
        </p:spPr>
      </p:pic>
      <p:sp>
        <p:nvSpPr>
          <p:cNvPr id="74" name="Right Triangle 73">
            <a:extLst>
              <a:ext uri="{FF2B5EF4-FFF2-40B4-BE49-F238E27FC236}">
                <a16:creationId xmlns:a16="http://schemas.microsoft.com/office/drawing/2014/main" id="{A7665D74-DFEA-412C-928C-F090E67084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583914" y="3243055"/>
            <a:ext cx="1881096" cy="1092260"/>
          </a:xfrm>
          <a:prstGeom prst="r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6" name="Rectangle 75">
            <a:extLst>
              <a:ext uri="{FF2B5EF4-FFF2-40B4-BE49-F238E27FC236}">
                <a16:creationId xmlns:a16="http://schemas.microsoft.com/office/drawing/2014/main" id="{3E84BD56-679D-4E0C-9C9B-D694ABF07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72567" y="2843319"/>
            <a:ext cx="3474720" cy="188366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ight Triangle 77">
            <a:extLst>
              <a:ext uri="{FF2B5EF4-FFF2-40B4-BE49-F238E27FC236}">
                <a16:creationId xmlns:a16="http://schemas.microsoft.com/office/drawing/2014/main" id="{2335FEDF-EF88-4E68-9CF7-5A72EF32AF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60435" y="1488222"/>
            <a:ext cx="1092260" cy="1364098"/>
          </a:xfrm>
          <a:prstGeom prst="r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0" name="Freeform: Shape 79">
            <a:extLst>
              <a:ext uri="{FF2B5EF4-FFF2-40B4-BE49-F238E27FC236}">
                <a16:creationId xmlns:a16="http://schemas.microsoft.com/office/drawing/2014/main" id="{03DB71A4-74AA-406D-9553-61C0C6D236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61093" y="1481744"/>
            <a:ext cx="1557796" cy="1362456"/>
          </a:xfrm>
          <a:custGeom>
            <a:avLst/>
            <a:gdLst>
              <a:gd name="connsiteX0" fmla="*/ 0 w 1557796"/>
              <a:gd name="connsiteY0" fmla="*/ 0 h 1362456"/>
              <a:gd name="connsiteX1" fmla="*/ 1557796 w 1557796"/>
              <a:gd name="connsiteY1" fmla="*/ 0 h 1362456"/>
              <a:gd name="connsiteX2" fmla="*/ 1557796 w 1557796"/>
              <a:gd name="connsiteY2" fmla="*/ 1362456 h 1362456"/>
              <a:gd name="connsiteX3" fmla="*/ 1090945 w 1557796"/>
              <a:gd name="connsiteY3" fmla="*/ 1362456 h 1362456"/>
            </a:gdLst>
            <a:ahLst/>
            <a:cxnLst>
              <a:cxn ang="0">
                <a:pos x="connsiteX0" y="connsiteY0"/>
              </a:cxn>
              <a:cxn ang="0">
                <a:pos x="connsiteX1" y="connsiteY1"/>
              </a:cxn>
              <a:cxn ang="0">
                <a:pos x="connsiteX2" y="connsiteY2"/>
              </a:cxn>
              <a:cxn ang="0">
                <a:pos x="connsiteX3" y="connsiteY3"/>
              </a:cxn>
            </a:cxnLst>
            <a:rect l="l" t="t" r="r" b="b"/>
            <a:pathLst>
              <a:path w="1557796" h="1362456">
                <a:moveTo>
                  <a:pt x="0" y="0"/>
                </a:moveTo>
                <a:lnTo>
                  <a:pt x="1557796" y="0"/>
                </a:lnTo>
                <a:lnTo>
                  <a:pt x="1557796" y="1362456"/>
                </a:lnTo>
                <a:lnTo>
                  <a:pt x="1090945" y="1362456"/>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Calibri" panose="020F0502020204030204"/>
            </a:endParaRPr>
          </a:p>
        </p:txBody>
      </p:sp>
      <p:sp>
        <p:nvSpPr>
          <p:cNvPr id="82" name="Right Triangle 81">
            <a:extLst>
              <a:ext uri="{FF2B5EF4-FFF2-40B4-BE49-F238E27FC236}">
                <a16:creationId xmlns:a16="http://schemas.microsoft.com/office/drawing/2014/main" id="{DA9994C2-211B-4BF6-B6A0-D67471594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56352" y="1480102"/>
            <a:ext cx="1092260" cy="1364098"/>
          </a:xfrm>
          <a:prstGeom prst="r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5" name="Picture 14" descr="Clouds in the sky over a body of water&#10;&#10;Description automatically generated">
            <a:extLst>
              <a:ext uri="{FF2B5EF4-FFF2-40B4-BE49-F238E27FC236}">
                <a16:creationId xmlns:a16="http://schemas.microsoft.com/office/drawing/2014/main" id="{57DF7440-00FB-CD4F-BDA7-614627B0E74D}"/>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588474" y="2850837"/>
            <a:ext cx="2381733" cy="3413326"/>
          </a:xfrm>
          <a:prstGeom prst="rect">
            <a:avLst/>
          </a:prstGeom>
        </p:spPr>
      </p:pic>
      <p:pic>
        <p:nvPicPr>
          <p:cNvPr id="19" name="Picture 18" descr="A picture containing drawing&#10;&#10;Description automatically generated">
            <a:extLst>
              <a:ext uri="{FF2B5EF4-FFF2-40B4-BE49-F238E27FC236}">
                <a16:creationId xmlns:a16="http://schemas.microsoft.com/office/drawing/2014/main" id="{1CACB089-ED6B-5E4A-8241-BCA4F4651CAA}"/>
              </a:ext>
            </a:extLst>
          </p:cNvPr>
          <p:cNvPicPr>
            <a:picLocks noChangeAspect="1"/>
          </p:cNvPicPr>
          <p:nvPr/>
        </p:nvPicPr>
        <p:blipFill>
          <a:blip r:embed="rId8"/>
          <a:stretch>
            <a:fillRect/>
          </a:stretch>
        </p:blipFill>
        <p:spPr>
          <a:xfrm>
            <a:off x="4285397" y="3536040"/>
            <a:ext cx="3113886" cy="498221"/>
          </a:xfrm>
          <a:prstGeom prst="rect">
            <a:avLst/>
          </a:prstGeom>
        </p:spPr>
      </p:pic>
      <p:sp>
        <p:nvSpPr>
          <p:cNvPr id="84" name="Right Triangle 83">
            <a:extLst>
              <a:ext uri="{FF2B5EF4-FFF2-40B4-BE49-F238E27FC236}">
                <a16:creationId xmlns:a16="http://schemas.microsoft.com/office/drawing/2014/main" id="{837A7BE2-DF08-4ECE-A520-13927DBF4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782961" y="4947446"/>
            <a:ext cx="1495517" cy="1117075"/>
          </a:xfrm>
          <a:prstGeom prst="rtTriangle">
            <a:avLst/>
          </a:prstGeom>
          <a:solidFill>
            <a:schemeClr val="accent3">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2E89439B-07AF-B949-925F-ADD7460CF471}"/>
              </a:ext>
            </a:extLst>
          </p:cNvPr>
          <p:cNvSpPr>
            <a:spLocks noGrp="1"/>
          </p:cNvSpPr>
          <p:nvPr>
            <p:ph idx="1"/>
          </p:nvPr>
        </p:nvSpPr>
        <p:spPr>
          <a:xfrm>
            <a:off x="7855297" y="3153048"/>
            <a:ext cx="3706577" cy="3061485"/>
          </a:xfrm>
        </p:spPr>
        <p:txBody>
          <a:bodyPr anchor="ctr">
            <a:normAutofit/>
          </a:bodyPr>
          <a:lstStyle/>
          <a:p>
            <a:endParaRPr lang="en-US" sz="1800"/>
          </a:p>
          <a:p>
            <a:endParaRPr lang="en-US" sz="1800"/>
          </a:p>
        </p:txBody>
      </p:sp>
      <p:pic>
        <p:nvPicPr>
          <p:cNvPr id="23" name="Picture 22" descr="A picture containing indoor, person, kitchen, table&#10;&#10;Description automatically generated">
            <a:extLst>
              <a:ext uri="{FF2B5EF4-FFF2-40B4-BE49-F238E27FC236}">
                <a16:creationId xmlns:a16="http://schemas.microsoft.com/office/drawing/2014/main" id="{5C9FB213-D1C4-E444-9A43-68F77EC39E6F}"/>
              </a:ext>
            </a:extLst>
          </p:cNvPr>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8026592" y="2825222"/>
            <a:ext cx="3138732" cy="4032777"/>
          </a:xfrm>
          <a:prstGeom prst="rect">
            <a:avLst/>
          </a:prstGeom>
        </p:spPr>
      </p:pic>
    </p:spTree>
    <p:extLst>
      <p:ext uri="{BB962C8B-B14F-4D97-AF65-F5344CB8AC3E}">
        <p14:creationId xmlns:p14="http://schemas.microsoft.com/office/powerpoint/2010/main" val="3439110934"/>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close up of a colorful background&#10;&#10;Description automatically generated">
            <a:extLst>
              <a:ext uri="{FF2B5EF4-FFF2-40B4-BE49-F238E27FC236}">
                <a16:creationId xmlns:a16="http://schemas.microsoft.com/office/drawing/2014/main" id="{B1261EA4-15EE-9F49-B51A-D1B04EA18196}"/>
              </a:ext>
            </a:extLst>
          </p:cNvPr>
          <p:cNvPicPr>
            <a:picLocks noChangeAspect="1"/>
          </p:cNvPicPr>
          <p:nvPr/>
        </p:nvPicPr>
        <p:blipFill rotWithShape="1">
          <a:blip r:embed="rId3" cstate="screen">
            <a:alphaModFix/>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a:ext>
            </a:extLst>
          </a:blip>
          <a:srcRect b="-1"/>
          <a:stretch/>
        </p:blipFill>
        <p:spPr>
          <a:xfrm>
            <a:off x="6143315" y="10"/>
            <a:ext cx="6394152" cy="6857990"/>
          </a:xfrm>
          <a:prstGeom prst="rect">
            <a:avLst/>
          </a:prstGeom>
        </p:spPr>
      </p:pic>
      <p:pic>
        <p:nvPicPr>
          <p:cNvPr id="12" name="Picture 11">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a:ext>
            </a:extLst>
          </a:blip>
          <a:stretch>
            <a:fillRect/>
          </a:stretch>
        </p:blipFill>
        <p:spPr>
          <a:xfrm flipH="1" flipV="1">
            <a:off x="0" y="0"/>
            <a:ext cx="12192000" cy="6858000"/>
          </a:xfrm>
          <a:prstGeom prst="rect">
            <a:avLst/>
          </a:prstGeom>
        </p:spPr>
      </p:pic>
      <p:sp>
        <p:nvSpPr>
          <p:cNvPr id="8" name="Title 1">
            <a:extLst>
              <a:ext uri="{FF2B5EF4-FFF2-40B4-BE49-F238E27FC236}">
                <a16:creationId xmlns:a16="http://schemas.microsoft.com/office/drawing/2014/main" id="{71418593-F9F6-CD49-9A09-64D63AA19425}"/>
              </a:ext>
            </a:extLst>
          </p:cNvPr>
          <p:cNvSpPr txBox="1">
            <a:spLocks/>
          </p:cNvSpPr>
          <p:nvPr/>
        </p:nvSpPr>
        <p:spPr>
          <a:xfrm>
            <a:off x="647113" y="993534"/>
            <a:ext cx="7092630" cy="131166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rgbClr val="000000"/>
                </a:solidFill>
              </a:rPr>
              <a:t>Technical difficulties</a:t>
            </a:r>
          </a:p>
          <a:p>
            <a:r>
              <a:rPr lang="en-US" sz="4000" b="1" dirty="0">
                <a:solidFill>
                  <a:srgbClr val="000000"/>
                </a:solidFill>
              </a:rPr>
              <a:t>of this project </a:t>
            </a:r>
          </a:p>
        </p:txBody>
      </p:sp>
      <p:sp>
        <p:nvSpPr>
          <p:cNvPr id="10" name="Content Placeholder 8">
            <a:extLst>
              <a:ext uri="{FF2B5EF4-FFF2-40B4-BE49-F238E27FC236}">
                <a16:creationId xmlns:a16="http://schemas.microsoft.com/office/drawing/2014/main" id="{32086ADE-C941-D74F-9B04-A1A2F33FF7E8}"/>
              </a:ext>
            </a:extLst>
          </p:cNvPr>
          <p:cNvSpPr txBox="1">
            <a:spLocks/>
          </p:cNvSpPr>
          <p:nvPr/>
        </p:nvSpPr>
        <p:spPr>
          <a:xfrm>
            <a:off x="647113" y="2305198"/>
            <a:ext cx="5904416" cy="378883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solidFill>
                  <a:srgbClr val="000000"/>
                </a:solidFill>
              </a:rPr>
              <a:t>Data processing</a:t>
            </a:r>
          </a:p>
          <a:p>
            <a:pPr marL="0" indent="0">
              <a:buNone/>
            </a:pPr>
            <a:r>
              <a:rPr lang="en-US" sz="2000" dirty="0"/>
              <a:t>Extract, Transform, Load (</a:t>
            </a:r>
            <a:r>
              <a:rPr lang="en-US" sz="2000" b="1" dirty="0"/>
              <a:t>ETL</a:t>
            </a:r>
            <a:r>
              <a:rPr lang="en-US" sz="2000" dirty="0"/>
              <a:t>)</a:t>
            </a:r>
            <a:r>
              <a:rPr lang="en-US" sz="2000" dirty="0">
                <a:solidFill>
                  <a:srgbClr val="000000"/>
                </a:solidFill>
              </a:rPr>
              <a:t> </a:t>
            </a:r>
          </a:p>
          <a:p>
            <a:pPr marL="0" indent="0">
              <a:buNone/>
            </a:pPr>
            <a:r>
              <a:rPr lang="en-US" sz="2000" dirty="0">
                <a:solidFill>
                  <a:srgbClr val="000000"/>
                </a:solidFill>
              </a:rPr>
              <a:t>1.     Separated data sources</a:t>
            </a:r>
          </a:p>
          <a:p>
            <a:pPr marL="457200" indent="-457200">
              <a:buAutoNum type="arabicPeriod"/>
            </a:pPr>
            <a:r>
              <a:rPr lang="en-US" sz="2000" dirty="0">
                <a:solidFill>
                  <a:srgbClr val="000000"/>
                </a:solidFill>
              </a:rPr>
              <a:t>Outdated database file format </a:t>
            </a:r>
          </a:p>
          <a:p>
            <a:pPr marL="457200" indent="-457200">
              <a:buAutoNum type="arabicPeriod" startAt="3"/>
            </a:pPr>
            <a:r>
              <a:rPr lang="en-US" sz="2000" dirty="0">
                <a:solidFill>
                  <a:srgbClr val="000000"/>
                </a:solidFill>
              </a:rPr>
              <a:t>To create our own relational database for query</a:t>
            </a:r>
          </a:p>
          <a:p>
            <a:pPr marL="457200" indent="-457200">
              <a:buAutoNum type="arabicPeriod" startAt="3"/>
            </a:pPr>
            <a:r>
              <a:rPr lang="en-US" sz="2000" dirty="0">
                <a:solidFill>
                  <a:srgbClr val="000000"/>
                </a:solidFill>
              </a:rPr>
              <a:t>Incomplete dataset</a:t>
            </a:r>
          </a:p>
          <a:p>
            <a:r>
              <a:rPr lang="en-US" altLang="zh-CN" b="1" dirty="0">
                <a:solidFill>
                  <a:srgbClr val="000000"/>
                </a:solidFill>
              </a:rPr>
              <a:t>Domain knowledge </a:t>
            </a:r>
          </a:p>
          <a:p>
            <a:pPr marL="0" indent="0">
              <a:buNone/>
            </a:pPr>
            <a:endParaRPr lang="en-US" sz="2000" dirty="0">
              <a:solidFill>
                <a:srgbClr val="000000"/>
              </a:solidFill>
            </a:endParaRPr>
          </a:p>
        </p:txBody>
      </p:sp>
    </p:spTree>
    <p:extLst>
      <p:ext uri="{BB962C8B-B14F-4D97-AF65-F5344CB8AC3E}">
        <p14:creationId xmlns:p14="http://schemas.microsoft.com/office/powerpoint/2010/main" val="3583184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3A4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414AF80-5270-7C43-9C03-29587CAB6100}"/>
              </a:ext>
            </a:extLst>
          </p:cNvPr>
          <p:cNvSpPr>
            <a:spLocks noGrp="1"/>
          </p:cNvSpPr>
          <p:nvPr>
            <p:ph type="title"/>
          </p:nvPr>
        </p:nvSpPr>
        <p:spPr>
          <a:xfrm>
            <a:off x="524256" y="4767072"/>
            <a:ext cx="6594189" cy="1625210"/>
          </a:xfrm>
        </p:spPr>
        <p:txBody>
          <a:bodyPr>
            <a:normAutofit/>
          </a:bodyPr>
          <a:lstStyle/>
          <a:p>
            <a:pPr algn="r"/>
            <a:r>
              <a:rPr lang="en-US" dirty="0">
                <a:solidFill>
                  <a:srgbClr val="FFFFFF"/>
                </a:solidFill>
              </a:rPr>
              <a:t>Recommendation</a:t>
            </a:r>
          </a:p>
        </p:txBody>
      </p:sp>
      <p:pic>
        <p:nvPicPr>
          <p:cNvPr id="8" name="Picture 7" descr="Water next to the ocean&#10;&#10;Description automatically generated">
            <a:extLst>
              <a:ext uri="{FF2B5EF4-FFF2-40B4-BE49-F238E27FC236}">
                <a16:creationId xmlns:a16="http://schemas.microsoft.com/office/drawing/2014/main" id="{252F4ABE-402F-2443-991A-DE1FCAF0C8C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327547" y="321733"/>
            <a:ext cx="7058306" cy="4107392"/>
          </a:xfrm>
          <a:prstGeom prst="rect">
            <a:avLst/>
          </a:prstGeom>
        </p:spPr>
      </p:pic>
      <p:sp>
        <p:nvSpPr>
          <p:cNvPr id="25" name="Rectangle 24">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ABCB8E5B-72B8-9B42-A20E-8231B4E0986B}"/>
              </a:ext>
            </a:extLst>
          </p:cNvPr>
          <p:cNvSpPr>
            <a:spLocks noGrp="1"/>
          </p:cNvSpPr>
          <p:nvPr>
            <p:ph idx="1"/>
          </p:nvPr>
        </p:nvSpPr>
        <p:spPr>
          <a:xfrm>
            <a:off x="7784894" y="1002818"/>
            <a:ext cx="3835134" cy="4852362"/>
          </a:xfrm>
        </p:spPr>
        <p:txBody>
          <a:bodyPr anchor="ctr">
            <a:normAutofit/>
          </a:bodyPr>
          <a:lstStyle/>
          <a:p>
            <a:pPr marL="0" indent="0">
              <a:buNone/>
            </a:pPr>
            <a:endParaRPr lang="en-US" altLang="zh-CN" sz="2000" dirty="0">
              <a:solidFill>
                <a:srgbClr val="FFFFFF"/>
              </a:solidFill>
            </a:endParaRPr>
          </a:p>
          <a:p>
            <a:r>
              <a:rPr lang="en-US" altLang="zh-CN" sz="2000" dirty="0">
                <a:solidFill>
                  <a:srgbClr val="FFFFFF"/>
                </a:solidFill>
              </a:rPr>
              <a:t>Data update consistency</a:t>
            </a:r>
          </a:p>
          <a:p>
            <a:r>
              <a:rPr lang="en-US" altLang="zh-CN" sz="2000" dirty="0">
                <a:solidFill>
                  <a:srgbClr val="FFFFFF"/>
                </a:solidFill>
              </a:rPr>
              <a:t>Standardize</a:t>
            </a:r>
            <a:r>
              <a:rPr lang="zh-CN" altLang="en-US" sz="2000" dirty="0">
                <a:solidFill>
                  <a:srgbClr val="FFFFFF"/>
                </a:solidFill>
              </a:rPr>
              <a:t> </a:t>
            </a:r>
            <a:r>
              <a:rPr lang="en-US" altLang="zh-CN" sz="2000" dirty="0">
                <a:solidFill>
                  <a:srgbClr val="FFFFFF"/>
                </a:solidFill>
              </a:rPr>
              <a:t>database file format</a:t>
            </a:r>
          </a:p>
          <a:p>
            <a:r>
              <a:rPr lang="en-US" altLang="zh-CN" sz="2000" dirty="0">
                <a:solidFill>
                  <a:srgbClr val="FFFFFF"/>
                </a:solidFill>
              </a:rPr>
              <a:t>Interjurisdictional cooperation</a:t>
            </a:r>
          </a:p>
          <a:p>
            <a:r>
              <a:rPr lang="en-US" altLang="zh-CN" sz="2000" dirty="0">
                <a:solidFill>
                  <a:srgbClr val="FFFFFF"/>
                </a:solidFill>
              </a:rPr>
              <a:t>Documentation </a:t>
            </a:r>
          </a:p>
          <a:p>
            <a:r>
              <a:rPr lang="en-US" altLang="zh-CN" sz="2000" dirty="0">
                <a:solidFill>
                  <a:srgbClr val="FFFFFF"/>
                </a:solidFill>
              </a:rPr>
              <a:t>Geospatial data </a:t>
            </a:r>
          </a:p>
        </p:txBody>
      </p:sp>
    </p:spTree>
    <p:extLst>
      <p:ext uri="{BB962C8B-B14F-4D97-AF65-F5344CB8AC3E}">
        <p14:creationId xmlns:p14="http://schemas.microsoft.com/office/powerpoint/2010/main" val="5009437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screenshot of a social media post&#10;&#10;Description automatically generated">
            <a:extLst>
              <a:ext uri="{FF2B5EF4-FFF2-40B4-BE49-F238E27FC236}">
                <a16:creationId xmlns:a16="http://schemas.microsoft.com/office/drawing/2014/main" id="{70A6F38B-759A-F847-A592-A13A91A4D9BF}"/>
              </a:ext>
            </a:extLst>
          </p:cNvPr>
          <p:cNvPicPr>
            <a:picLocks noChangeAspect="1"/>
          </p:cNvPicPr>
          <p:nvPr/>
        </p:nvPicPr>
        <p:blipFill rotWithShape="1">
          <a:blip r:embed="rId3" cstate="screen">
            <a:duotone>
              <a:prstClr val="black"/>
              <a:schemeClr val="tx2">
                <a:tint val="45000"/>
                <a:satMod val="400000"/>
              </a:schemeClr>
            </a:duotone>
            <a:alphaModFix amt="35000"/>
            <a:extLst>
              <a:ext uri="{28A0092B-C50C-407E-A947-70E740481C1C}">
                <a14:useLocalDpi xmlns:a14="http://schemas.microsoft.com/office/drawing/2010/main"/>
              </a:ext>
            </a:extLst>
          </a:blip>
          <a:srcRect b="-1"/>
          <a:stretch/>
        </p:blipFill>
        <p:spPr>
          <a:xfrm>
            <a:off x="-19453" y="-2055"/>
            <a:ext cx="12192000" cy="6858005"/>
          </a:xfrm>
          <a:prstGeom prst="rect">
            <a:avLst/>
          </a:prstGeom>
        </p:spPr>
      </p:pic>
      <p:sp>
        <p:nvSpPr>
          <p:cNvPr id="23" name="Freeform: Shape 15">
            <a:extLst>
              <a:ext uri="{FF2B5EF4-FFF2-40B4-BE49-F238E27FC236}">
                <a16:creationId xmlns:a16="http://schemas.microsoft.com/office/drawing/2014/main" id="{86B8807B-7828-4E42-86D6-939A5397D8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25108" y="-2055"/>
            <a:ext cx="4666892" cy="3481643"/>
          </a:xfrm>
          <a:custGeom>
            <a:avLst/>
            <a:gdLst>
              <a:gd name="connsiteX0" fmla="*/ 144173 w 4666892"/>
              <a:gd name="connsiteY0" fmla="*/ 0 h 3481643"/>
              <a:gd name="connsiteX1" fmla="*/ 4666892 w 4666892"/>
              <a:gd name="connsiteY1" fmla="*/ 0 h 3481643"/>
              <a:gd name="connsiteX2" fmla="*/ 4666892 w 4666892"/>
              <a:gd name="connsiteY2" fmla="*/ 2512390 h 3481643"/>
              <a:gd name="connsiteX3" fmla="*/ 4657487 w 4666892"/>
              <a:gd name="connsiteY3" fmla="*/ 2524968 h 3481643"/>
              <a:gd name="connsiteX4" fmla="*/ 2628900 w 4666892"/>
              <a:gd name="connsiteY4" fmla="*/ 3481643 h 3481643"/>
              <a:gd name="connsiteX5" fmla="*/ 0 w 4666892"/>
              <a:gd name="connsiteY5" fmla="*/ 852743 h 3481643"/>
              <a:gd name="connsiteX6" fmla="*/ 118190 w 4666892"/>
              <a:gd name="connsiteY6" fmla="*/ 70989 h 3481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66892" h="3481643">
                <a:moveTo>
                  <a:pt x="144173" y="0"/>
                </a:moveTo>
                <a:lnTo>
                  <a:pt x="4666892" y="0"/>
                </a:lnTo>
                <a:lnTo>
                  <a:pt x="4666892" y="2512390"/>
                </a:lnTo>
                <a:lnTo>
                  <a:pt x="4657487" y="2524968"/>
                </a:lnTo>
                <a:cubicBezTo>
                  <a:pt x="4175308" y="3109233"/>
                  <a:pt x="3445594" y="3481643"/>
                  <a:pt x="2628900" y="3481643"/>
                </a:cubicBezTo>
                <a:cubicBezTo>
                  <a:pt x="1176999" y="3481643"/>
                  <a:pt x="0" y="2304644"/>
                  <a:pt x="0" y="852743"/>
                </a:cubicBezTo>
                <a:cubicBezTo>
                  <a:pt x="0" y="580512"/>
                  <a:pt x="41379" y="317945"/>
                  <a:pt x="118190" y="70989"/>
                </a:cubicBezTo>
                <a:close/>
              </a:path>
            </a:pathLst>
          </a:custGeom>
          <a:solidFill>
            <a:srgbClr val="FFFFF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5A196BBF-DBC8-5A4F-A638-0F67DFD06D5D}"/>
              </a:ext>
            </a:extLst>
          </p:cNvPr>
          <p:cNvSpPr/>
          <p:nvPr/>
        </p:nvSpPr>
        <p:spPr>
          <a:xfrm>
            <a:off x="372877" y="881061"/>
            <a:ext cx="6867728" cy="4867616"/>
          </a:xfrm>
          <a:prstGeom prst="rect">
            <a:avLst/>
          </a:pr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screenshot of a cell phone&#10;&#10;Description automatically generated">
            <a:extLst>
              <a:ext uri="{FF2B5EF4-FFF2-40B4-BE49-F238E27FC236}">
                <a16:creationId xmlns:a16="http://schemas.microsoft.com/office/drawing/2014/main" id="{3FB9E5D0-F054-384E-A9F0-91B35A6F6260}"/>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r="-4"/>
          <a:stretch/>
        </p:blipFill>
        <p:spPr>
          <a:xfrm>
            <a:off x="7670374" y="-2055"/>
            <a:ext cx="4502173" cy="3316924"/>
          </a:xfrm>
          <a:custGeom>
            <a:avLst/>
            <a:gdLst>
              <a:gd name="connsiteX0" fmla="*/ 154695 w 4502173"/>
              <a:gd name="connsiteY0" fmla="*/ 0 h 3316924"/>
              <a:gd name="connsiteX1" fmla="*/ 4502173 w 4502173"/>
              <a:gd name="connsiteY1" fmla="*/ 0 h 3316924"/>
              <a:gd name="connsiteX2" fmla="*/ 4502173 w 4502173"/>
              <a:gd name="connsiteY2" fmla="*/ 2237639 h 3316924"/>
              <a:gd name="connsiteX3" fmla="*/ 4365663 w 4502173"/>
              <a:gd name="connsiteY3" fmla="*/ 2420191 h 3316924"/>
              <a:gd name="connsiteX4" fmla="*/ 2464181 w 4502173"/>
              <a:gd name="connsiteY4" fmla="*/ 3316924 h 3316924"/>
              <a:gd name="connsiteX5" fmla="*/ 0 w 4502173"/>
              <a:gd name="connsiteY5" fmla="*/ 852743 h 3316924"/>
              <a:gd name="connsiteX6" fmla="*/ 110786 w 4502173"/>
              <a:gd name="connsiteY6" fmla="*/ 119971 h 3316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02173" h="3316924">
                <a:moveTo>
                  <a:pt x="154695" y="0"/>
                </a:moveTo>
                <a:lnTo>
                  <a:pt x="4502173" y="0"/>
                </a:lnTo>
                <a:lnTo>
                  <a:pt x="4502173" y="2237639"/>
                </a:lnTo>
                <a:lnTo>
                  <a:pt x="4365663" y="2420191"/>
                </a:lnTo>
                <a:cubicBezTo>
                  <a:pt x="3913696" y="2967849"/>
                  <a:pt x="3229704" y="3316924"/>
                  <a:pt x="2464181" y="3316924"/>
                </a:cubicBezTo>
                <a:cubicBezTo>
                  <a:pt x="1103251" y="3316924"/>
                  <a:pt x="0" y="2213673"/>
                  <a:pt x="0" y="852743"/>
                </a:cubicBezTo>
                <a:cubicBezTo>
                  <a:pt x="0" y="597569"/>
                  <a:pt x="38787" y="351454"/>
                  <a:pt x="110786" y="119971"/>
                </a:cubicBezTo>
                <a:close/>
              </a:path>
            </a:pathLst>
          </a:custGeom>
        </p:spPr>
      </p:pic>
      <p:sp>
        <p:nvSpPr>
          <p:cNvPr id="18" name="Freeform: Shape 17">
            <a:extLst>
              <a:ext uri="{FF2B5EF4-FFF2-40B4-BE49-F238E27FC236}">
                <a16:creationId xmlns:a16="http://schemas.microsoft.com/office/drawing/2014/main" id="{648F5915-2CE1-4F74-88C5-D4366893D2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4737" y="3918051"/>
            <a:ext cx="3587263" cy="2939948"/>
          </a:xfrm>
          <a:custGeom>
            <a:avLst/>
            <a:gdLst>
              <a:gd name="connsiteX0" fmla="*/ 2070613 w 3587263"/>
              <a:gd name="connsiteY0" fmla="*/ 0 h 2939948"/>
              <a:gd name="connsiteX1" fmla="*/ 3534758 w 3587263"/>
              <a:gd name="connsiteY1" fmla="*/ 606469 h 2939948"/>
              <a:gd name="connsiteX2" fmla="*/ 3587263 w 3587263"/>
              <a:gd name="connsiteY2" fmla="*/ 664240 h 2939948"/>
              <a:gd name="connsiteX3" fmla="*/ 3587263 w 3587263"/>
              <a:gd name="connsiteY3" fmla="*/ 2939948 h 2939948"/>
              <a:gd name="connsiteX4" fmla="*/ 193241 w 3587263"/>
              <a:gd name="connsiteY4" fmla="*/ 2939948 h 2939948"/>
              <a:gd name="connsiteX5" fmla="*/ 162719 w 3587263"/>
              <a:gd name="connsiteY5" fmla="*/ 2876589 h 2939948"/>
              <a:gd name="connsiteX6" fmla="*/ 0 w 3587263"/>
              <a:gd name="connsiteY6" fmla="*/ 2070613 h 2939948"/>
              <a:gd name="connsiteX7" fmla="*/ 2070613 w 3587263"/>
              <a:gd name="connsiteY7" fmla="*/ 0 h 2939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87263" h="2939948">
                <a:moveTo>
                  <a:pt x="2070613" y="0"/>
                </a:moveTo>
                <a:cubicBezTo>
                  <a:pt x="2642397" y="0"/>
                  <a:pt x="3160050" y="231761"/>
                  <a:pt x="3534758" y="606469"/>
                </a:cubicBezTo>
                <a:lnTo>
                  <a:pt x="3587263" y="664240"/>
                </a:lnTo>
                <a:lnTo>
                  <a:pt x="3587263" y="2939948"/>
                </a:lnTo>
                <a:lnTo>
                  <a:pt x="193241" y="2939948"/>
                </a:lnTo>
                <a:lnTo>
                  <a:pt x="162719" y="2876589"/>
                </a:lnTo>
                <a:cubicBezTo>
                  <a:pt x="57940" y="2628865"/>
                  <a:pt x="0" y="2356505"/>
                  <a:pt x="0" y="2070613"/>
                </a:cubicBezTo>
                <a:cubicBezTo>
                  <a:pt x="0" y="927045"/>
                  <a:pt x="927045" y="0"/>
                  <a:pt x="2070613" y="0"/>
                </a:cubicBezTo>
                <a:close/>
              </a:path>
            </a:pathLst>
          </a:custGeom>
          <a:solidFill>
            <a:srgbClr val="FFFFF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Picture 8" descr="A screenshot of a cell phone&#10;&#10;Description automatically generated">
            <a:extLst>
              <a:ext uri="{FF2B5EF4-FFF2-40B4-BE49-F238E27FC236}">
                <a16:creationId xmlns:a16="http://schemas.microsoft.com/office/drawing/2014/main" id="{C796E256-55B0-314E-B103-B85B5BF1410C}"/>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b="-4"/>
          <a:stretch/>
        </p:blipFill>
        <p:spPr>
          <a:xfrm>
            <a:off x="8768825" y="4080091"/>
            <a:ext cx="3423175" cy="2775859"/>
          </a:xfrm>
          <a:custGeom>
            <a:avLst/>
            <a:gdLst>
              <a:gd name="connsiteX0" fmla="*/ 1906524 w 3423175"/>
              <a:gd name="connsiteY0" fmla="*/ 0 h 2775859"/>
              <a:gd name="connsiteX1" fmla="*/ 3377691 w 3423175"/>
              <a:gd name="connsiteY1" fmla="*/ 693798 h 2775859"/>
              <a:gd name="connsiteX2" fmla="*/ 3423175 w 3423175"/>
              <a:gd name="connsiteY2" fmla="*/ 754624 h 2775859"/>
              <a:gd name="connsiteX3" fmla="*/ 3423175 w 3423175"/>
              <a:gd name="connsiteY3" fmla="*/ 2775859 h 2775859"/>
              <a:gd name="connsiteX4" fmla="*/ 211114 w 3423175"/>
              <a:gd name="connsiteY4" fmla="*/ 2775859 h 2775859"/>
              <a:gd name="connsiteX5" fmla="*/ 149824 w 3423175"/>
              <a:gd name="connsiteY5" fmla="*/ 2648629 h 2775859"/>
              <a:gd name="connsiteX6" fmla="*/ 0 w 3423175"/>
              <a:gd name="connsiteY6" fmla="*/ 1906524 h 2775859"/>
              <a:gd name="connsiteX7" fmla="*/ 1906524 w 3423175"/>
              <a:gd name="connsiteY7" fmla="*/ 0 h 2775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23175" h="2775859">
                <a:moveTo>
                  <a:pt x="1906524" y="0"/>
                </a:moveTo>
                <a:cubicBezTo>
                  <a:pt x="2498805" y="0"/>
                  <a:pt x="3028006" y="270078"/>
                  <a:pt x="3377691" y="693798"/>
                </a:cubicBezTo>
                <a:lnTo>
                  <a:pt x="3423175" y="754624"/>
                </a:lnTo>
                <a:lnTo>
                  <a:pt x="3423175" y="2775859"/>
                </a:lnTo>
                <a:lnTo>
                  <a:pt x="211114" y="2775859"/>
                </a:lnTo>
                <a:lnTo>
                  <a:pt x="149824" y="2648629"/>
                </a:lnTo>
                <a:cubicBezTo>
                  <a:pt x="53349" y="2420536"/>
                  <a:pt x="0" y="2169760"/>
                  <a:pt x="0" y="1906524"/>
                </a:cubicBezTo>
                <a:cubicBezTo>
                  <a:pt x="0" y="853580"/>
                  <a:pt x="853580" y="0"/>
                  <a:pt x="1906524" y="0"/>
                </a:cubicBezTo>
                <a:close/>
              </a:path>
            </a:pathLst>
          </a:custGeom>
        </p:spPr>
      </p:pic>
      <p:sp>
        <p:nvSpPr>
          <p:cNvPr id="2" name="Title 1">
            <a:extLst>
              <a:ext uri="{FF2B5EF4-FFF2-40B4-BE49-F238E27FC236}">
                <a16:creationId xmlns:a16="http://schemas.microsoft.com/office/drawing/2014/main" id="{1EA2CAD6-FEA6-4146-A2E4-DE247AFE179B}"/>
              </a:ext>
            </a:extLst>
          </p:cNvPr>
          <p:cNvSpPr>
            <a:spLocks noGrp="1"/>
          </p:cNvSpPr>
          <p:nvPr>
            <p:ph type="title"/>
          </p:nvPr>
        </p:nvSpPr>
        <p:spPr>
          <a:xfrm>
            <a:off x="569000" y="1075984"/>
            <a:ext cx="6387102" cy="1325563"/>
          </a:xfrm>
        </p:spPr>
        <p:txBody>
          <a:bodyPr>
            <a:normAutofit/>
          </a:bodyPr>
          <a:lstStyle/>
          <a:p>
            <a:r>
              <a:rPr lang="en-US" sz="4000" dirty="0"/>
              <a:t>Data processing and </a:t>
            </a:r>
            <a:br>
              <a:rPr lang="en-US" sz="4000" dirty="0"/>
            </a:br>
            <a:r>
              <a:rPr lang="en-US" sz="4000" dirty="0"/>
              <a:t>web-development</a:t>
            </a:r>
          </a:p>
        </p:txBody>
      </p:sp>
      <p:sp>
        <p:nvSpPr>
          <p:cNvPr id="3" name="Content Placeholder 2">
            <a:extLst>
              <a:ext uri="{FF2B5EF4-FFF2-40B4-BE49-F238E27FC236}">
                <a16:creationId xmlns:a16="http://schemas.microsoft.com/office/drawing/2014/main" id="{C62E4F0D-3DD9-B54F-8AC8-91C0AF1895DD}"/>
              </a:ext>
            </a:extLst>
          </p:cNvPr>
          <p:cNvSpPr>
            <a:spLocks noGrp="1"/>
          </p:cNvSpPr>
          <p:nvPr>
            <p:ph idx="1"/>
          </p:nvPr>
        </p:nvSpPr>
        <p:spPr>
          <a:xfrm>
            <a:off x="573445" y="2429915"/>
            <a:ext cx="6382657" cy="3181684"/>
          </a:xfrm>
        </p:spPr>
        <p:txBody>
          <a:bodyPr anchor="t">
            <a:normAutofit/>
          </a:bodyPr>
          <a:lstStyle/>
          <a:p>
            <a:pPr marL="0" indent="0">
              <a:buNone/>
            </a:pPr>
            <a:r>
              <a:rPr lang="en-US" sz="1800" dirty="0">
                <a:solidFill>
                  <a:schemeClr val="accent6"/>
                </a:solidFill>
              </a:rPr>
              <a:t>####################################</a:t>
            </a:r>
          </a:p>
          <a:p>
            <a:pPr marL="0" indent="0">
              <a:buNone/>
            </a:pPr>
            <a:r>
              <a:rPr lang="en-US" sz="1800" dirty="0"/>
              <a:t>data </a:t>
            </a:r>
            <a:r>
              <a:rPr lang="en-US" sz="1800" dirty="0">
                <a:solidFill>
                  <a:srgbClr val="D883FF"/>
                </a:solidFill>
              </a:rPr>
              <a:t>source</a:t>
            </a:r>
            <a:r>
              <a:rPr lang="en-US" sz="1800" dirty="0"/>
              <a:t>: ca.gov/cnra/other</a:t>
            </a:r>
          </a:p>
          <a:p>
            <a:pPr marL="0" indent="0">
              <a:buNone/>
            </a:pPr>
            <a:r>
              <a:rPr lang="en-US" sz="1800" dirty="0"/>
              <a:t>data </a:t>
            </a:r>
            <a:r>
              <a:rPr lang="en-US" sz="1800" dirty="0">
                <a:solidFill>
                  <a:schemeClr val="accent1">
                    <a:lumMod val="60000"/>
                    <a:lumOff val="40000"/>
                  </a:schemeClr>
                </a:solidFill>
              </a:rPr>
              <a:t>format = </a:t>
            </a:r>
            <a:r>
              <a:rPr lang="en-US" sz="1800" dirty="0"/>
              <a:t>{dbf: SQLite, csv: json}</a:t>
            </a:r>
          </a:p>
          <a:p>
            <a:pPr marL="0" indent="0">
              <a:buNone/>
            </a:pPr>
            <a:r>
              <a:rPr lang="en-US" sz="1800" dirty="0"/>
              <a:t>data </a:t>
            </a:r>
            <a:r>
              <a:rPr lang="en-US" sz="1800" dirty="0">
                <a:solidFill>
                  <a:schemeClr val="accent6"/>
                </a:solidFill>
              </a:rPr>
              <a:t>munging tools</a:t>
            </a:r>
            <a:r>
              <a:rPr lang="en-US" sz="1800" dirty="0"/>
              <a:t>: pandas, sqlalchemy, numpy, excel, shapely</a:t>
            </a:r>
          </a:p>
          <a:p>
            <a:pPr marL="0" indent="0">
              <a:buNone/>
            </a:pPr>
            <a:r>
              <a:rPr lang="en-US" sz="1800" dirty="0"/>
              <a:t>programming </a:t>
            </a:r>
            <a:r>
              <a:rPr lang="en-US" sz="1800" dirty="0">
                <a:solidFill>
                  <a:srgbClr val="00FDFF"/>
                </a:solidFill>
              </a:rPr>
              <a:t>languages</a:t>
            </a:r>
            <a:r>
              <a:rPr lang="en-US" sz="1800" dirty="0"/>
              <a:t>: python, </a:t>
            </a:r>
            <a:r>
              <a:rPr lang="en-US" sz="1800" dirty="0">
                <a:solidFill>
                  <a:srgbClr val="73FDD6"/>
                </a:solidFill>
              </a:rPr>
              <a:t>JavaScript</a:t>
            </a:r>
            <a:r>
              <a:rPr lang="en-US" sz="1800" dirty="0"/>
              <a:t>(react), HTML,CSS</a:t>
            </a:r>
          </a:p>
          <a:p>
            <a:pPr marL="0" indent="0">
              <a:buNone/>
            </a:pPr>
            <a:r>
              <a:rPr lang="en-US" sz="1800" dirty="0"/>
              <a:t>data </a:t>
            </a:r>
            <a:r>
              <a:rPr lang="en-US" sz="1800" dirty="0">
                <a:solidFill>
                  <a:schemeClr val="accent4">
                    <a:lumMod val="40000"/>
                    <a:lumOff val="60000"/>
                  </a:schemeClr>
                </a:solidFill>
              </a:rPr>
              <a:t>visual:</a:t>
            </a:r>
            <a:r>
              <a:rPr lang="en-US" sz="1800" dirty="0"/>
              <a:t> </a:t>
            </a:r>
            <a:r>
              <a:rPr lang="en-US" sz="1800" dirty="0">
                <a:solidFill>
                  <a:schemeClr val="accent2">
                    <a:lumMod val="60000"/>
                    <a:lumOff val="40000"/>
                  </a:schemeClr>
                </a:solidFill>
              </a:rPr>
              <a:t>[ “d3”, “plotly”, “tableau”, ”leaflet“]</a:t>
            </a:r>
          </a:p>
          <a:p>
            <a:pPr marL="0" indent="0">
              <a:buNone/>
            </a:pPr>
            <a:r>
              <a:rPr lang="en-US" sz="1800" dirty="0"/>
              <a:t>hour</a:t>
            </a:r>
            <a:r>
              <a:rPr lang="en-US" altLang="zh-CN" sz="1800" dirty="0"/>
              <a:t>s</a:t>
            </a:r>
            <a:r>
              <a:rPr lang="en-US" sz="1800" dirty="0"/>
              <a:t> of development  </a:t>
            </a:r>
            <a:r>
              <a:rPr lang="en-US" sz="1800" dirty="0">
                <a:solidFill>
                  <a:srgbClr val="FF7E79"/>
                </a:solidFill>
              </a:rPr>
              <a:t>Error</a:t>
            </a:r>
            <a:r>
              <a:rPr lang="en-US" sz="1800" dirty="0"/>
              <a:t>: hours out of range</a:t>
            </a:r>
          </a:p>
          <a:p>
            <a:pPr marL="0" indent="0">
              <a:buNone/>
            </a:pPr>
            <a:r>
              <a:rPr lang="en-US" sz="1800" dirty="0"/>
              <a:t> </a:t>
            </a:r>
            <a:r>
              <a:rPr lang="en-US" sz="1800" dirty="0">
                <a:solidFill>
                  <a:schemeClr val="accent6"/>
                </a:solidFill>
              </a:rPr>
              <a:t>####################################</a:t>
            </a:r>
          </a:p>
          <a:p>
            <a:pPr marL="0" indent="0">
              <a:buNone/>
            </a:pPr>
            <a:endParaRPr lang="en-US" sz="1800" dirty="0"/>
          </a:p>
        </p:txBody>
      </p:sp>
    </p:spTree>
    <p:extLst>
      <p:ext uri="{BB962C8B-B14F-4D97-AF65-F5344CB8AC3E}">
        <p14:creationId xmlns:p14="http://schemas.microsoft.com/office/powerpoint/2010/main" val="1868530600"/>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descr="A picture containing person, indoor, table, sitting&#10;&#10;Description automatically generated">
            <a:extLst>
              <a:ext uri="{FF2B5EF4-FFF2-40B4-BE49-F238E27FC236}">
                <a16:creationId xmlns:a16="http://schemas.microsoft.com/office/drawing/2014/main" id="{0BCC67CC-5545-2749-9CFB-BFA5EF94F092}"/>
              </a:ext>
            </a:extLst>
          </p:cNvPr>
          <p:cNvPicPr>
            <a:picLocks noChangeAspect="1"/>
          </p:cNvPicPr>
          <p:nvPr/>
        </p:nvPicPr>
        <p:blipFill rotWithShape="1">
          <a:blip r:embed="rId3" cstate="screen">
            <a:alphaModFix/>
            <a:extLst>
              <a:ext uri="{28A0092B-C50C-407E-A947-70E740481C1C}">
                <a14:useLocalDpi xmlns:a14="http://schemas.microsoft.com/office/drawing/2010/main"/>
              </a:ext>
            </a:extLst>
          </a:blip>
          <a:srcRect/>
          <a:stretch/>
        </p:blipFill>
        <p:spPr>
          <a:xfrm>
            <a:off x="3125968" y="2527222"/>
            <a:ext cx="3316388" cy="3316386"/>
          </a:xfrm>
          <a:custGeom>
            <a:avLst/>
            <a:gdLst>
              <a:gd name="connsiteX0" fmla="*/ 3028805 w 6057610"/>
              <a:gd name="connsiteY0" fmla="*/ 0 h 6057610"/>
              <a:gd name="connsiteX1" fmla="*/ 6057610 w 6057610"/>
              <a:gd name="connsiteY1" fmla="*/ 3028805 h 6057610"/>
              <a:gd name="connsiteX2" fmla="*/ 3028805 w 6057610"/>
              <a:gd name="connsiteY2" fmla="*/ 6057610 h 6057610"/>
              <a:gd name="connsiteX3" fmla="*/ 0 w 6057610"/>
              <a:gd name="connsiteY3" fmla="*/ 3028805 h 6057610"/>
              <a:gd name="connsiteX4" fmla="*/ 3028805 w 6057610"/>
              <a:gd name="connsiteY4" fmla="*/ 0 h 6057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57610" h="6057610">
                <a:moveTo>
                  <a:pt x="3028805" y="0"/>
                </a:moveTo>
                <a:cubicBezTo>
                  <a:pt x="4701568" y="0"/>
                  <a:pt x="6057610" y="1356042"/>
                  <a:pt x="6057610" y="3028805"/>
                </a:cubicBezTo>
                <a:cubicBezTo>
                  <a:pt x="6057610" y="4701568"/>
                  <a:pt x="4701568" y="6057610"/>
                  <a:pt x="3028805" y="6057610"/>
                </a:cubicBezTo>
                <a:cubicBezTo>
                  <a:pt x="1356042" y="6057610"/>
                  <a:pt x="0" y="4701568"/>
                  <a:pt x="0" y="3028805"/>
                </a:cubicBezTo>
                <a:cubicBezTo>
                  <a:pt x="0" y="1356042"/>
                  <a:pt x="1356042" y="0"/>
                  <a:pt x="3028805" y="0"/>
                </a:cubicBezTo>
                <a:close/>
              </a:path>
            </a:pathLst>
          </a:custGeom>
          <a:effectLst>
            <a:softEdge rad="0"/>
          </a:effectLst>
        </p:spPr>
      </p:pic>
      <p:pic>
        <p:nvPicPr>
          <p:cNvPr id="5" name="Content Placeholder 4" descr="A person standing in front of a window&#10;&#10;Description automatically generated">
            <a:extLst>
              <a:ext uri="{FF2B5EF4-FFF2-40B4-BE49-F238E27FC236}">
                <a16:creationId xmlns:a16="http://schemas.microsoft.com/office/drawing/2014/main" id="{D0CA8359-63DB-3A45-ADC1-A1B537586B72}"/>
              </a:ext>
            </a:extLst>
          </p:cNvPr>
          <p:cNvPicPr>
            <a:picLocks noChangeAspect="1"/>
          </p:cNvPicPr>
          <p:nvPr/>
        </p:nvPicPr>
        <p:blipFill rotWithShape="1">
          <a:blip r:embed="rId4" cstate="screen">
            <a:alphaModFix/>
            <a:extLst>
              <a:ext uri="{28A0092B-C50C-407E-A947-70E740481C1C}">
                <a14:useLocalDpi xmlns:a14="http://schemas.microsoft.com/office/drawing/2010/main"/>
              </a:ext>
            </a:extLst>
          </a:blip>
          <a:srcRect b="-2"/>
          <a:stretch/>
        </p:blipFill>
        <p:spPr>
          <a:xfrm>
            <a:off x="1" y="1"/>
            <a:ext cx="4443799" cy="3776782"/>
          </a:xfrm>
          <a:custGeom>
            <a:avLst/>
            <a:gdLst>
              <a:gd name="connsiteX0" fmla="*/ 0 w 4443799"/>
              <a:gd name="connsiteY0" fmla="*/ 0 h 3776782"/>
              <a:gd name="connsiteX1" fmla="*/ 4164578 w 4443799"/>
              <a:gd name="connsiteY1" fmla="*/ 0 h 3776782"/>
              <a:gd name="connsiteX2" fmla="*/ 4238884 w 4443799"/>
              <a:gd name="connsiteY2" fmla="*/ 154250 h 3776782"/>
              <a:gd name="connsiteX3" fmla="*/ 4443799 w 4443799"/>
              <a:gd name="connsiteY3" fmla="*/ 1169228 h 3776782"/>
              <a:gd name="connsiteX4" fmla="*/ 1836244 w 4443799"/>
              <a:gd name="connsiteY4" fmla="*/ 3776782 h 3776782"/>
              <a:gd name="connsiteX5" fmla="*/ 177598 w 4443799"/>
              <a:gd name="connsiteY5" fmla="*/ 3181344 h 3776782"/>
              <a:gd name="connsiteX6" fmla="*/ 0 w 4443799"/>
              <a:gd name="connsiteY6" fmla="*/ 3019932 h 3776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3799" h="3776782">
                <a:moveTo>
                  <a:pt x="0" y="0"/>
                </a:moveTo>
                <a:lnTo>
                  <a:pt x="4164578" y="0"/>
                </a:lnTo>
                <a:lnTo>
                  <a:pt x="4238884" y="154250"/>
                </a:lnTo>
                <a:cubicBezTo>
                  <a:pt x="4370833" y="466214"/>
                  <a:pt x="4443799" y="809200"/>
                  <a:pt x="4443799" y="1169228"/>
                </a:cubicBezTo>
                <a:cubicBezTo>
                  <a:pt x="4443799" y="2609341"/>
                  <a:pt x="3276357" y="3776782"/>
                  <a:pt x="1836244" y="3776782"/>
                </a:cubicBezTo>
                <a:cubicBezTo>
                  <a:pt x="1206195" y="3776782"/>
                  <a:pt x="628337" y="3553326"/>
                  <a:pt x="177598" y="3181344"/>
                </a:cubicBezTo>
                <a:lnTo>
                  <a:pt x="0" y="3019932"/>
                </a:lnTo>
                <a:close/>
              </a:path>
            </a:pathLst>
          </a:custGeom>
          <a:effectLst>
            <a:softEdge rad="0"/>
          </a:effectLst>
        </p:spPr>
      </p:pic>
      <p:pic>
        <p:nvPicPr>
          <p:cNvPr id="7" name="Picture 6" descr="A picture containing person, indoor, sitting, woman&#10;&#10;Description automatically generated">
            <a:extLst>
              <a:ext uri="{FF2B5EF4-FFF2-40B4-BE49-F238E27FC236}">
                <a16:creationId xmlns:a16="http://schemas.microsoft.com/office/drawing/2014/main" id="{1BE8EF7B-4500-7946-A954-189D2A3427EC}"/>
              </a:ext>
            </a:extLst>
          </p:cNvPr>
          <p:cNvPicPr>
            <a:picLocks noChangeAspect="1"/>
          </p:cNvPicPr>
          <p:nvPr/>
        </p:nvPicPr>
        <p:blipFill rotWithShape="1">
          <a:blip r:embed="rId5" cstate="screen">
            <a:alphaModFix/>
            <a:extLst>
              <a:ext uri="{28A0092B-C50C-407E-A947-70E740481C1C}">
                <a14:useLocalDpi xmlns:a14="http://schemas.microsoft.com/office/drawing/2010/main"/>
              </a:ext>
            </a:extLst>
          </a:blip>
          <a:srcRect r="-5" b="-4"/>
          <a:stretch/>
        </p:blipFill>
        <p:spPr>
          <a:xfrm>
            <a:off x="20" y="3917273"/>
            <a:ext cx="3440566" cy="2950205"/>
          </a:xfrm>
          <a:custGeom>
            <a:avLst/>
            <a:gdLst>
              <a:gd name="connsiteX0" fmla="*/ 1539166 w 3440586"/>
              <a:gd name="connsiteY0" fmla="*/ 0 h 2950205"/>
              <a:gd name="connsiteX1" fmla="*/ 3440586 w 3440586"/>
              <a:gd name="connsiteY1" fmla="*/ 1901419 h 2950205"/>
              <a:gd name="connsiteX2" fmla="*/ 3211095 w 3440586"/>
              <a:gd name="connsiteY2" fmla="*/ 2807749 h 2950205"/>
              <a:gd name="connsiteX3" fmla="*/ 3124550 w 3440586"/>
              <a:gd name="connsiteY3" fmla="*/ 2950205 h 2950205"/>
              <a:gd name="connsiteX4" fmla="*/ 0 w 3440586"/>
              <a:gd name="connsiteY4" fmla="*/ 2950205 h 2950205"/>
              <a:gd name="connsiteX5" fmla="*/ 0 w 3440586"/>
              <a:gd name="connsiteY5" fmla="*/ 788141 h 2950205"/>
              <a:gd name="connsiteX6" fmla="*/ 71938 w 3440586"/>
              <a:gd name="connsiteY6" fmla="*/ 691940 h 2950205"/>
              <a:gd name="connsiteX7" fmla="*/ 1539166 w 3440586"/>
              <a:gd name="connsiteY7" fmla="*/ 0 h 2950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40586" h="2950205">
                <a:moveTo>
                  <a:pt x="1539166" y="0"/>
                </a:moveTo>
                <a:cubicBezTo>
                  <a:pt x="2589292" y="0"/>
                  <a:pt x="3440586" y="851294"/>
                  <a:pt x="3440586" y="1901419"/>
                </a:cubicBezTo>
                <a:cubicBezTo>
                  <a:pt x="3440586" y="2229583"/>
                  <a:pt x="3357452" y="2538330"/>
                  <a:pt x="3211095" y="2807749"/>
                </a:cubicBezTo>
                <a:lnTo>
                  <a:pt x="3124550" y="2950205"/>
                </a:lnTo>
                <a:lnTo>
                  <a:pt x="0" y="2950205"/>
                </a:lnTo>
                <a:lnTo>
                  <a:pt x="0" y="788141"/>
                </a:lnTo>
                <a:lnTo>
                  <a:pt x="71938" y="691940"/>
                </a:lnTo>
                <a:cubicBezTo>
                  <a:pt x="420687" y="269355"/>
                  <a:pt x="948471" y="0"/>
                  <a:pt x="1539166" y="0"/>
                </a:cubicBezTo>
                <a:close/>
              </a:path>
            </a:pathLst>
          </a:custGeom>
          <a:effectLst>
            <a:softEdge rad="0"/>
          </a:effectLst>
        </p:spPr>
      </p:pic>
      <p:pic>
        <p:nvPicPr>
          <p:cNvPr id="26" name="Picture 15">
            <a:extLst>
              <a:ext uri="{FF2B5EF4-FFF2-40B4-BE49-F238E27FC236}">
                <a16:creationId xmlns:a16="http://schemas.microsoft.com/office/drawing/2014/main" id="{DD257392-088E-4D55-B128-FFD59A895D8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D953AA9A-B5DC-1D47-ABE2-09F4B3A01017}"/>
              </a:ext>
            </a:extLst>
          </p:cNvPr>
          <p:cNvSpPr>
            <a:spLocks noGrp="1"/>
          </p:cNvSpPr>
          <p:nvPr>
            <p:ph type="title"/>
          </p:nvPr>
        </p:nvSpPr>
        <p:spPr>
          <a:xfrm>
            <a:off x="6442356" y="1675944"/>
            <a:ext cx="5545673" cy="1454051"/>
          </a:xfrm>
        </p:spPr>
        <p:txBody>
          <a:bodyPr>
            <a:normAutofit/>
          </a:bodyPr>
          <a:lstStyle/>
          <a:p>
            <a:r>
              <a:rPr lang="en-US" sz="3600" dirty="0">
                <a:solidFill>
                  <a:srgbClr val="000000"/>
                </a:solidFill>
              </a:rPr>
              <a:t>about the jata solutions</a:t>
            </a:r>
          </a:p>
        </p:txBody>
      </p:sp>
      <p:sp>
        <p:nvSpPr>
          <p:cNvPr id="12" name="TextBox 11">
            <a:extLst>
              <a:ext uri="{FF2B5EF4-FFF2-40B4-BE49-F238E27FC236}">
                <a16:creationId xmlns:a16="http://schemas.microsoft.com/office/drawing/2014/main" id="{64D96595-E1B3-1549-9F51-28726DEF6F6B}"/>
              </a:ext>
            </a:extLst>
          </p:cNvPr>
          <p:cNvSpPr txBox="1"/>
          <p:nvPr/>
        </p:nvSpPr>
        <p:spPr>
          <a:xfrm>
            <a:off x="6773746" y="2809277"/>
            <a:ext cx="5214284" cy="2215991"/>
          </a:xfrm>
          <a:prstGeom prst="rect">
            <a:avLst/>
          </a:prstGeom>
          <a:noFill/>
        </p:spPr>
        <p:txBody>
          <a:bodyPr wrap="square" rtlCol="0">
            <a:spAutoFit/>
          </a:bodyPr>
          <a:lstStyle/>
          <a:p>
            <a:pPr marL="342900" indent="-342900">
              <a:buFont typeface="Arial" panose="020B0604020202020204" pitchFamily="34" charset="0"/>
              <a:buChar char="•"/>
            </a:pPr>
            <a:r>
              <a:rPr lang="en-US" sz="2400" dirty="0"/>
              <a:t>Improving people’s lives</a:t>
            </a:r>
          </a:p>
          <a:p>
            <a:pPr marL="342900" indent="-342900">
              <a:buFont typeface="Arial" panose="020B0604020202020204" pitchFamily="34" charset="0"/>
              <a:buChar char="•"/>
            </a:pPr>
            <a:r>
              <a:rPr lang="en-US" sz="2400" dirty="0"/>
              <a:t>Unlocking the potential of the open data</a:t>
            </a:r>
          </a:p>
          <a:p>
            <a:pPr marL="342900" indent="-342900">
              <a:buFont typeface="Arial" panose="020B0604020202020204" pitchFamily="34" charset="0"/>
              <a:buChar char="•"/>
            </a:pPr>
            <a:r>
              <a:rPr lang="en-US" sz="2400" dirty="0"/>
              <a:t>Offering authentic data solutions</a:t>
            </a:r>
          </a:p>
          <a:p>
            <a:endParaRPr lang="en-US" sz="2400" dirty="0"/>
          </a:p>
          <a:p>
            <a:endParaRPr lang="en-US" dirty="0"/>
          </a:p>
        </p:txBody>
      </p:sp>
    </p:spTree>
    <p:extLst>
      <p:ext uri="{BB962C8B-B14F-4D97-AF65-F5344CB8AC3E}">
        <p14:creationId xmlns:p14="http://schemas.microsoft.com/office/powerpoint/2010/main" val="1132394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7" name="Picture 6" descr="A picture containing indoor, white, window, small&#10;&#10;Description automatically generated">
            <a:extLst>
              <a:ext uri="{FF2B5EF4-FFF2-40B4-BE49-F238E27FC236}">
                <a16:creationId xmlns:a16="http://schemas.microsoft.com/office/drawing/2014/main" id="{7C13757D-57A7-DD48-9422-C36DBD8F6C8E}"/>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20" y="3428324"/>
            <a:ext cx="4067476" cy="3429689"/>
          </a:xfrm>
          <a:prstGeom prst="rect">
            <a:avLst/>
          </a:prstGeom>
        </p:spPr>
      </p:pic>
      <p:pic>
        <p:nvPicPr>
          <p:cNvPr id="5" name="Content Placeholder 4" descr="A picture containing outdoor, background, standing, black&#10;&#10;Description automatically generated">
            <a:extLst>
              <a:ext uri="{FF2B5EF4-FFF2-40B4-BE49-F238E27FC236}">
                <a16:creationId xmlns:a16="http://schemas.microsoft.com/office/drawing/2014/main" id="{26CC87DA-28A7-ED4F-9E70-7DD5BDD083B4}"/>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b="-2"/>
          <a:stretch/>
        </p:blipFill>
        <p:spPr>
          <a:xfrm>
            <a:off x="4057827" y="-1370"/>
            <a:ext cx="8133358" cy="6858000"/>
          </a:xfrm>
          <a:prstGeom prst="rect">
            <a:avLst/>
          </a:prstGeom>
        </p:spPr>
      </p:pic>
      <p:sp>
        <p:nvSpPr>
          <p:cNvPr id="16" name="Rectangle 15">
            <a:extLst>
              <a:ext uri="{FF2B5EF4-FFF2-40B4-BE49-F238E27FC236}">
                <a16:creationId xmlns:a16="http://schemas.microsoft.com/office/drawing/2014/main" id="{B849539B-3694-4E8A-A991-D68126CF33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6096000" y="639400"/>
            <a:ext cx="5440680" cy="5578521"/>
          </a:xfrm>
          <a:prstGeom prst="rect">
            <a:avLst/>
          </a:prstGeom>
          <a:solidFill>
            <a:schemeClr val="bg1">
              <a:lumMod val="75000"/>
              <a:lumOff val="25000"/>
              <a:alpha val="93000"/>
            </a:schemeClr>
          </a:solidFill>
          <a:ln w="127000" cap="sq" cmpd="thinThick">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FD6958C-56F7-A24E-956C-56A7F4501AE6}"/>
              </a:ext>
            </a:extLst>
          </p:cNvPr>
          <p:cNvSpPr>
            <a:spLocks noGrp="1"/>
          </p:cNvSpPr>
          <p:nvPr>
            <p:ph type="title"/>
          </p:nvPr>
        </p:nvSpPr>
        <p:spPr>
          <a:xfrm>
            <a:off x="6473189" y="1360523"/>
            <a:ext cx="4557484" cy="1156563"/>
          </a:xfrm>
        </p:spPr>
        <p:txBody>
          <a:bodyPr>
            <a:noAutofit/>
          </a:bodyPr>
          <a:lstStyle/>
          <a:p>
            <a:r>
              <a:rPr lang="en-US" sz="2800" dirty="0"/>
              <a:t>Strengthening Data-Enabled Communication: Building Awareness and Engagement</a:t>
            </a:r>
          </a:p>
        </p:txBody>
      </p:sp>
      <p:pic>
        <p:nvPicPr>
          <p:cNvPr id="9" name="Picture 8" descr="A picture containing indoor, person, kitchen, table&#10;&#10;Description automatically generated">
            <a:extLst>
              <a:ext uri="{FF2B5EF4-FFF2-40B4-BE49-F238E27FC236}">
                <a16:creationId xmlns:a16="http://schemas.microsoft.com/office/drawing/2014/main" id="{83B968DB-84C3-974B-9A5D-3483F01C6293}"/>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20" y="10"/>
            <a:ext cx="4067476" cy="3428301"/>
          </a:xfrm>
          <a:prstGeom prst="rect">
            <a:avLst/>
          </a:prstGeom>
        </p:spPr>
      </p:pic>
      <p:cxnSp>
        <p:nvCxnSpPr>
          <p:cNvPr id="18" name="Straight Connector 17">
            <a:extLst>
              <a:ext uri="{FF2B5EF4-FFF2-40B4-BE49-F238E27FC236}">
                <a16:creationId xmlns:a16="http://schemas.microsoft.com/office/drawing/2014/main" id="{85D24317-6D0E-4553-A14C-1FA053CABF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3429000"/>
            <a:ext cx="4064320" cy="0"/>
          </a:xfrm>
          <a:prstGeom prst="line">
            <a:avLst/>
          </a:prstGeom>
          <a:ln w="1016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19">
            <a:extLst>
              <a:ext uri="{FF2B5EF4-FFF2-40B4-BE49-F238E27FC236}">
                <a16:creationId xmlns:a16="http://schemas.microsoft.com/office/drawing/2014/main" id="{1AA718E0-F8D2-4975-85FE-D33E8A7B917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64319" y="-680"/>
            <a:ext cx="0" cy="6858003"/>
          </a:xfrm>
          <a:prstGeom prst="line">
            <a:avLst/>
          </a:prstGeom>
          <a:ln w="1016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D1FEB1A3-F84F-AA46-8EEC-6B57C671E33D}"/>
              </a:ext>
            </a:extLst>
          </p:cNvPr>
          <p:cNvSpPr/>
          <p:nvPr/>
        </p:nvSpPr>
        <p:spPr>
          <a:xfrm>
            <a:off x="6473189" y="2758266"/>
            <a:ext cx="4686301" cy="3293209"/>
          </a:xfrm>
          <a:prstGeom prst="rect">
            <a:avLst/>
          </a:prstGeom>
        </p:spPr>
        <p:txBody>
          <a:bodyPr wrap="square">
            <a:spAutoFit/>
          </a:bodyPr>
          <a:lstStyle/>
          <a:p>
            <a:pPr marL="285750" indent="-285750">
              <a:buFont typeface="Arial" panose="020B0604020202020204" pitchFamily="34" charset="0"/>
              <a:buChar char="•"/>
            </a:pPr>
            <a:r>
              <a:rPr lang="en-US" dirty="0"/>
              <a:t>How might we communicate data-driven insights to a broad audience? </a:t>
            </a:r>
          </a:p>
          <a:p>
            <a:endParaRPr lang="en-US" dirty="0"/>
          </a:p>
          <a:p>
            <a:pPr marL="285750" indent="-285750">
              <a:buFont typeface="Arial" panose="020B0604020202020204" pitchFamily="34" charset="0"/>
              <a:buChar char="•"/>
            </a:pPr>
            <a:r>
              <a:rPr lang="en-US" dirty="0"/>
              <a:t>What tools and methods can help stakeholders communicate effectively, providing context and transparency?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How can we make open water data “come to life”, inspiring a diverse range of community members to get involved? </a:t>
            </a:r>
          </a:p>
          <a:p>
            <a:endParaRPr lang="en-US" sz="2800" dirty="0"/>
          </a:p>
        </p:txBody>
      </p:sp>
    </p:spTree>
    <p:extLst>
      <p:ext uri="{BB962C8B-B14F-4D97-AF65-F5344CB8AC3E}">
        <p14:creationId xmlns:p14="http://schemas.microsoft.com/office/powerpoint/2010/main" val="1738293571"/>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2BCA0-1263-7045-A76D-09579F1FB83B}"/>
              </a:ext>
            </a:extLst>
          </p:cNvPr>
          <p:cNvSpPr>
            <a:spLocks noGrp="1"/>
          </p:cNvSpPr>
          <p:nvPr>
            <p:ph type="title"/>
          </p:nvPr>
        </p:nvSpPr>
        <p:spPr>
          <a:xfrm>
            <a:off x="6265649" y="412516"/>
            <a:ext cx="5299586" cy="1609344"/>
          </a:xfrm>
          <a:ln>
            <a:noFill/>
          </a:ln>
        </p:spPr>
        <p:txBody>
          <a:bodyPr>
            <a:normAutofit/>
          </a:bodyPr>
          <a:lstStyle/>
          <a:p>
            <a:r>
              <a:rPr lang="en-US" sz="4000" dirty="0"/>
              <a:t>Team </a:t>
            </a:r>
          </a:p>
        </p:txBody>
      </p:sp>
      <p:pic>
        <p:nvPicPr>
          <p:cNvPr id="7" name="Picture 6" descr="A person using a computer&#10;&#10;Description automatically generated">
            <a:extLst>
              <a:ext uri="{FF2B5EF4-FFF2-40B4-BE49-F238E27FC236}">
                <a16:creationId xmlns:a16="http://schemas.microsoft.com/office/drawing/2014/main" id="{BCE05B0E-372D-6A46-887E-2E05F8C314C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rot="5400000">
            <a:off x="-245159" y="245159"/>
            <a:ext cx="3407774" cy="2917456"/>
          </a:xfrm>
          <a:prstGeom prst="rect">
            <a:avLst/>
          </a:prstGeom>
        </p:spPr>
      </p:pic>
      <p:pic>
        <p:nvPicPr>
          <p:cNvPr id="9" name="Picture 8" descr="A person sitting at a desk&#10;&#10;Description automatically generated">
            <a:extLst>
              <a:ext uri="{FF2B5EF4-FFF2-40B4-BE49-F238E27FC236}">
                <a16:creationId xmlns:a16="http://schemas.microsoft.com/office/drawing/2014/main" id="{4D6570EF-F277-0943-9122-5AF550E53F53}"/>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b="-2"/>
          <a:stretch/>
        </p:blipFill>
        <p:spPr>
          <a:xfrm>
            <a:off x="3008896" y="-2655"/>
            <a:ext cx="2917457" cy="3407774"/>
          </a:xfrm>
          <a:prstGeom prst="rect">
            <a:avLst/>
          </a:prstGeom>
        </p:spPr>
      </p:pic>
      <p:pic>
        <p:nvPicPr>
          <p:cNvPr id="5" name="Picture 4" descr="A group of people looking at a computer&#10;&#10;Description automatically generated">
            <a:extLst>
              <a:ext uri="{FF2B5EF4-FFF2-40B4-BE49-F238E27FC236}">
                <a16:creationId xmlns:a16="http://schemas.microsoft.com/office/drawing/2014/main" id="{34282699-46AF-4246-81F9-2D973044C0E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20" y="3494314"/>
            <a:ext cx="5926333" cy="3363686"/>
          </a:xfrm>
          <a:prstGeom prst="rect">
            <a:avLst/>
          </a:prstGeom>
        </p:spPr>
      </p:pic>
      <p:sp>
        <p:nvSpPr>
          <p:cNvPr id="3" name="Content Placeholder 2">
            <a:extLst>
              <a:ext uri="{FF2B5EF4-FFF2-40B4-BE49-F238E27FC236}">
                <a16:creationId xmlns:a16="http://schemas.microsoft.com/office/drawing/2014/main" id="{A648DCA7-DA66-004B-B83A-4E4B5BF479FF}"/>
              </a:ext>
            </a:extLst>
          </p:cNvPr>
          <p:cNvSpPr>
            <a:spLocks noGrp="1"/>
          </p:cNvSpPr>
          <p:nvPr>
            <p:ph idx="1"/>
          </p:nvPr>
        </p:nvSpPr>
        <p:spPr>
          <a:xfrm>
            <a:off x="6265649" y="1701232"/>
            <a:ext cx="5118756" cy="824992"/>
          </a:xfrm>
        </p:spPr>
        <p:txBody>
          <a:bodyPr>
            <a:normAutofit/>
          </a:bodyPr>
          <a:lstStyle/>
          <a:p>
            <a:pPr marL="0" indent="0">
              <a:buNone/>
            </a:pPr>
            <a:r>
              <a:rPr lang="en-US" sz="2000" dirty="0"/>
              <a:t>Junlin Chen, Jinghua Yao, Zini Zhu, Caidan Yang</a:t>
            </a:r>
          </a:p>
          <a:p>
            <a:pPr marL="0" indent="0">
              <a:buNone/>
            </a:pPr>
            <a:r>
              <a:rPr lang="en-US" sz="2000" dirty="0"/>
              <a:t>Special thanks to JiiaJia </a:t>
            </a:r>
          </a:p>
          <a:p>
            <a:pPr marL="0" indent="0">
              <a:buNone/>
            </a:pPr>
            <a:endParaRPr lang="en-US" sz="2000" dirty="0"/>
          </a:p>
        </p:txBody>
      </p:sp>
      <p:pic>
        <p:nvPicPr>
          <p:cNvPr id="11" name="Picture 10" descr="A person holding a sign posing for the camera&#10;&#10;Description automatically generated">
            <a:extLst>
              <a:ext uri="{FF2B5EF4-FFF2-40B4-BE49-F238E27FC236}">
                <a16:creationId xmlns:a16="http://schemas.microsoft.com/office/drawing/2014/main" id="{5D1051D4-F992-2D42-9482-E4CB0770E5BF}"/>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6096000" y="3494313"/>
            <a:ext cx="6095981" cy="3363687"/>
          </a:xfrm>
          <a:prstGeom prst="rect">
            <a:avLst/>
          </a:prstGeom>
        </p:spPr>
      </p:pic>
    </p:spTree>
    <p:extLst>
      <p:ext uri="{BB962C8B-B14F-4D97-AF65-F5344CB8AC3E}">
        <p14:creationId xmlns:p14="http://schemas.microsoft.com/office/powerpoint/2010/main" val="3906258490"/>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picture containing water, snow, skiing, man&#10;&#10;Description automatically generated">
            <a:extLst>
              <a:ext uri="{FF2B5EF4-FFF2-40B4-BE49-F238E27FC236}">
                <a16:creationId xmlns:a16="http://schemas.microsoft.com/office/drawing/2014/main" id="{10DD7F15-ED32-364D-AEEA-3FD9C34B6AD7}"/>
              </a:ext>
            </a:extLst>
          </p:cNvPr>
          <p:cNvPicPr>
            <a:picLocks noGrp="1" noChangeAspect="1"/>
          </p:cNvPicPr>
          <p:nvPr>
            <p:ph idx="1"/>
          </p:nvPr>
        </p:nvPicPr>
        <p:blipFill rotWithShape="1">
          <a:blip r:embed="rId3" cstate="screen">
            <a:extLst>
              <a:ext uri="{BEBA8EAE-BF5A-486C-A8C5-ECC9F3942E4B}">
                <a14:imgProps xmlns:a14="http://schemas.microsoft.com/office/drawing/2010/main">
                  <a14:imgLayer r:embed="rId4">
                    <a14:imgEffect>
                      <a14:brightnessContrast contrast="-20000"/>
                    </a14:imgEffect>
                  </a14:imgLayer>
                </a14:imgProps>
              </a:ext>
              <a:ext uri="{28A0092B-C50C-407E-A947-70E740481C1C}">
                <a14:useLocalDpi xmlns:a14="http://schemas.microsoft.com/office/drawing/2010/main"/>
              </a:ext>
            </a:extLst>
          </a:blip>
          <a:srcRect/>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27032C-5D3F-C940-8920-F0371D7CF7C3}"/>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r>
              <a:rPr lang="en-US" sz="3600">
                <a:solidFill>
                  <a:schemeClr val="tx1">
                    <a:lumMod val="85000"/>
                    <a:lumOff val="15000"/>
                  </a:schemeClr>
                </a:solidFill>
              </a:rPr>
              <a:t>Thank you</a:t>
            </a:r>
          </a:p>
        </p:txBody>
      </p:sp>
      <p:cxnSp>
        <p:nvCxnSpPr>
          <p:cNvPr id="12" name="Straight Connector 11">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63212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 name="Rectangle 35">
            <a:extLst>
              <a:ext uri="{FF2B5EF4-FFF2-40B4-BE49-F238E27FC236}">
                <a16:creationId xmlns:a16="http://schemas.microsoft.com/office/drawing/2014/main" id="{7DD3F227-0B82-4DA2-96AB-406CC7D1F3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38656" cy="6858000"/>
          </a:xfrm>
          <a:prstGeom prst="rect">
            <a:avLst/>
          </a:prstGeom>
          <a:solidFill>
            <a:schemeClr val="bg1">
              <a:lumMod val="65000"/>
              <a:lumOff val="35000"/>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ED7D31"/>
              </a:solidFill>
              <a:effectLst/>
              <a:uLnTx/>
              <a:uFillTx/>
              <a:latin typeface="Calibri" panose="020F0502020204030204"/>
              <a:ea typeface="+mn-ea"/>
              <a:cs typeface="+mn-cs"/>
            </a:endParaRPr>
          </a:p>
        </p:txBody>
      </p:sp>
      <p:sp>
        <p:nvSpPr>
          <p:cNvPr id="45" name="Rectangle 37">
            <a:extLst>
              <a:ext uri="{FF2B5EF4-FFF2-40B4-BE49-F238E27FC236}">
                <a16:creationId xmlns:a16="http://schemas.microsoft.com/office/drawing/2014/main" id="{E80A7608-824D-4328-8DB4-885C429AF4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38656" y="0"/>
            <a:ext cx="321564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4" name="Picture 13" descr="A picture containing water, snow, skiing, man&#10;&#10;Description automatically generated">
            <a:extLst>
              <a:ext uri="{FF2B5EF4-FFF2-40B4-BE49-F238E27FC236}">
                <a16:creationId xmlns:a16="http://schemas.microsoft.com/office/drawing/2014/main" id="{B3495B53-4F61-A744-89F0-FC121A1B19EC}"/>
              </a:ext>
            </a:extLst>
          </p:cNvPr>
          <p:cNvPicPr>
            <a:picLocks noChangeAspect="1"/>
          </p:cNvPicPr>
          <p:nvPr/>
        </p:nvPicPr>
        <p:blipFill rotWithShape="1">
          <a:blip r:embed="rId2" cstate="screen">
            <a:alphaModFix amt="60000"/>
            <a:extLst>
              <a:ext uri="{28A0092B-C50C-407E-A947-70E740481C1C}">
                <a14:useLocalDpi xmlns:a14="http://schemas.microsoft.com/office/drawing/2010/main"/>
              </a:ext>
            </a:extLst>
          </a:blip>
          <a:srcRect/>
          <a:stretch/>
        </p:blipFill>
        <p:spPr>
          <a:xfrm>
            <a:off x="0" y="0"/>
            <a:ext cx="12192000" cy="6858001"/>
          </a:xfrm>
          <a:prstGeom prst="rect">
            <a:avLst/>
          </a:prstGeom>
        </p:spPr>
      </p:pic>
      <p:sp>
        <p:nvSpPr>
          <p:cNvPr id="2" name="Title 1">
            <a:extLst>
              <a:ext uri="{FF2B5EF4-FFF2-40B4-BE49-F238E27FC236}">
                <a16:creationId xmlns:a16="http://schemas.microsoft.com/office/drawing/2014/main" id="{B9C755BA-3BEB-6646-AD3A-C70D24A0C2A6}"/>
              </a:ext>
            </a:extLst>
          </p:cNvPr>
          <p:cNvSpPr>
            <a:spLocks noGrp="1"/>
          </p:cNvSpPr>
          <p:nvPr>
            <p:ph type="title"/>
          </p:nvPr>
        </p:nvSpPr>
        <p:spPr>
          <a:xfrm>
            <a:off x="4891161" y="1213028"/>
            <a:ext cx="6248416" cy="4880518"/>
          </a:xfrm>
          <a:noFill/>
          <a:ln>
            <a:noFill/>
          </a:ln>
        </p:spPr>
        <p:txBody>
          <a:bodyPr vert="horz" wrap="square" lIns="91440" tIns="45720" rIns="91440" bIns="45720" rtlCol="0" anchor="ctr">
            <a:normAutofit/>
          </a:bodyPr>
          <a:lstStyle/>
          <a:p>
            <a:r>
              <a:rPr lang="en-US" sz="6600" dirty="0"/>
              <a:t>Demo</a:t>
            </a:r>
          </a:p>
        </p:txBody>
      </p:sp>
    </p:spTree>
    <p:extLst>
      <p:ext uri="{BB962C8B-B14F-4D97-AF65-F5344CB8AC3E}">
        <p14:creationId xmlns:p14="http://schemas.microsoft.com/office/powerpoint/2010/main" val="198670858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p:cTn id="2" repeatCount="indefinite" restart="whenNotActive" fill="hold" evtFilter="cancelBubble" nodeType="interactiveSeq">
                <p:stCondLst>
                  <p:cond delay="indefinite"/>
                  <p:cond evt="onBegin" delay="0">
                    <p:tn val="1"/>
                  </p:cond>
                </p:stCondLst>
                <p:endSync evt="end" delay="0">
                  <p:rtn val="all"/>
                </p:endSync>
                <p:childTnLst>
                  <p:par>
                    <p:cTn id="3" fill="hold">
                      <p:stCondLst>
                        <p:cond delay="0"/>
                      </p:stCondLst>
                      <p:childTnLst>
                        <p:par>
                          <p:cTn id="4" fill="hold">
                            <p:stCondLst>
                              <p:cond delay="0"/>
                            </p:stCondLst>
                            <p:childTnLst>
                              <p:par>
                                <p:cTn id="5" presetID="0" presetClass="path" presetSubtype="0" accel="50000" decel="50000" fill="hold" nodeType="clickEffect">
                                  <p:stCondLst>
                                    <p:cond delay="0"/>
                                  </p:stCondLst>
                                  <p:childTnLst>
                                    <p:animMotion origin="layout" path="M 0 0 L 0.24922 0.00512" pathEditMode="relative" ptsTypes="AA">
                                      <p:cBhvr>
                                        <p:cTn id="6" dur="30000" fill="hold"/>
                                        <p:tgtEl>
                                          <p:spTgt spid="14"/>
                                        </p:tgtEl>
                                        <p:attrNameLst>
                                          <p:attrName>ppt_x</p:attrName>
                                          <p:attrName>ppt_y</p:attrName>
                                        </p:attrNameLst>
                                      </p:cBhvr>
                                    </p:animMotion>
                                  </p:childTnLst>
                                </p:cTn>
                              </p:par>
                              <p:par>
                                <p:cTn id="7" presetID="6" presetClass="emph" presetSubtype="0" accel="50000" decel="50000" fill="hold" nodeType="withEffect">
                                  <p:stCondLst>
                                    <p:cond delay="0"/>
                                  </p:stCondLst>
                                  <p:childTnLst>
                                    <p:animScale>
                                      <p:cBhvr>
                                        <p:cTn id="8" dur="30000" fill="hold"/>
                                        <p:tgtEl>
                                          <p:spTgt spid="14"/>
                                        </p:tgtEl>
                                      </p:cBhvr>
                                      <p:by x="150000" y="150000"/>
                                    </p:animScale>
                                  </p:childTnLst>
                                </p:cTn>
                              </p:par>
                            </p:childTnLst>
                          </p:cTn>
                        </p:par>
                        <p:par>
                          <p:cTn id="9" fill="hold">
                            <p:stCondLst>
                              <p:cond delay="30000"/>
                            </p:stCondLst>
                            <p:childTnLst>
                              <p:par>
                                <p:cTn id="10" presetID="0" presetClass="path" presetSubtype="0" accel="50000" decel="50000" fill="hold" nodeType="afterEffect">
                                  <p:stCondLst>
                                    <p:cond delay="5000"/>
                                  </p:stCondLst>
                                  <p:childTnLst>
                                    <p:animMotion origin="layout" path="M 0.24922 0.00512 L -0.13592 0.107" pathEditMode="relative" ptsTypes="AA">
                                      <p:cBhvr>
                                        <p:cTn id="11" dur="30000" fill="hold"/>
                                        <p:tgtEl>
                                          <p:spTgt spid="14"/>
                                        </p:tgtEl>
                                        <p:attrNameLst>
                                          <p:attrName>ppt_x</p:attrName>
                                          <p:attrName>ppt_y</p:attrName>
                                        </p:attrNameLst>
                                      </p:cBhvr>
                                    </p:animMotion>
                                  </p:childTnLst>
                                </p:cTn>
                              </p:par>
                            </p:childTnLst>
                          </p:cTn>
                        </p:par>
                        <p:par>
                          <p:cTn id="12" fill="hold">
                            <p:stCondLst>
                              <p:cond delay="65000"/>
                            </p:stCondLst>
                            <p:childTnLst>
                              <p:par>
                                <p:cTn id="13" presetID="0" presetClass="path" presetSubtype="0" accel="50000" decel="50000" fill="hold" nodeType="afterEffect">
                                  <p:stCondLst>
                                    <p:cond delay="5000"/>
                                  </p:stCondLst>
                                  <p:childTnLst>
                                    <p:animMotion origin="layout" path="M -0.13592 0.107 L -0.24922 0.13979" pathEditMode="relative" ptsTypes="AA">
                                      <p:cBhvr>
                                        <p:cTn id="14" dur="30000" fill="hold"/>
                                        <p:tgtEl>
                                          <p:spTgt spid="14"/>
                                        </p:tgtEl>
                                        <p:attrNameLst>
                                          <p:attrName>ppt_x</p:attrName>
                                          <p:attrName>ppt_y</p:attrName>
                                        </p:attrNameLst>
                                      </p:cBhvr>
                                    </p:animMotion>
                                  </p:childTnLst>
                                </p:cTn>
                              </p:par>
                            </p:childTnLst>
                          </p:cTn>
                        </p:par>
                        <p:par>
                          <p:cTn id="15" fill="hold">
                            <p:stCondLst>
                              <p:cond delay="100000"/>
                            </p:stCondLst>
                            <p:childTnLst>
                              <p:par>
                                <p:cTn id="16" presetID="0" presetClass="path" presetSubtype="0" accel="50000" decel="50000" fill="hold" nodeType="afterEffect">
                                  <p:stCondLst>
                                    <p:cond delay="5000"/>
                                  </p:stCondLst>
                                  <p:childTnLst>
                                    <p:animMotion origin="layout" path="M -0.24922 0.13979 L 0 0" pathEditMode="relative" ptsTypes="AA">
                                      <p:cBhvr>
                                        <p:cTn id="17" dur="30000" fill="hold"/>
                                        <p:tgtEl>
                                          <p:spTgt spid="14"/>
                                        </p:tgtEl>
                                        <p:attrNameLst>
                                          <p:attrName>ppt_x</p:attrName>
                                          <p:attrName>ppt_y</p:attrName>
                                        </p:attrNameLst>
                                      </p:cBhvr>
                                    </p:animMotion>
                                  </p:childTnLst>
                                </p:cTn>
                              </p:par>
                              <p:par>
                                <p:cTn id="18" presetID="6" presetClass="emph" presetSubtype="0" accel="50000" decel="50000" fill="hold" nodeType="withEffect">
                                  <p:stCondLst>
                                    <p:cond delay="5000"/>
                                  </p:stCondLst>
                                  <p:childTnLst>
                                    <p:animScale>
                                      <p:cBhvr>
                                        <p:cTn id="19" dur="30000" fill="hold"/>
                                        <p:tgtEl>
                                          <p:spTgt spid="14"/>
                                        </p:tgtEl>
                                      </p:cBhvr>
                                      <p:by x="150000" y="150000"/>
                                      <p:to x="100000" y="100000"/>
                                    </p:animScale>
                                  </p:childTnLst>
                                </p:cTn>
                              </p:par>
                            </p:childTnLst>
                          </p:cTn>
                        </p:par>
                        <p:par>
                          <p:cTn id="20" fill="hold">
                            <p:stCondLst>
                              <p:cond delay="135000"/>
                            </p:stCondLst>
                            <p:childTnLst>
                              <p:par>
                                <p:cTn id="21" presetID="0" presetClass="path" presetSubtype="0" accel="50000" decel="50000" fill="hold" nodeType="afterEffect">
                                  <p:stCondLst>
                                    <p:cond delay="0"/>
                                  </p:stCondLst>
                                  <p:childTnLst>
                                    <p:animMotion origin="layout" path="M 0 0 L 0 0" pathEditMode="relative" ptsTypes="AA">
                                      <p:cBhvr>
                                        <p:cTn id="22" dur="5000" fill="hold"/>
                                        <p:tgtEl>
                                          <p:spTgt spid="14"/>
                                        </p:tgtEl>
                                        <p:attrNameLst>
                                          <p:attrName>ppt_x</p:attrName>
                                          <p:attrName>ppt_y</p:attrName>
                                        </p:attrNameLst>
                                      </p:cBhvr>
                                    </p:animMotion>
                                  </p:childTnLst>
                                </p:cTn>
                              </p:par>
                            </p:childTnLst>
                          </p:cTn>
                        </p:par>
                      </p:childTnLst>
                    </p:cTn>
                  </p:par>
                </p:childTnLst>
              </p:cTn>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knife&#10;&#10;Description automatically generated">
            <a:extLst>
              <a:ext uri="{FF2B5EF4-FFF2-40B4-BE49-F238E27FC236}">
                <a16:creationId xmlns:a16="http://schemas.microsoft.com/office/drawing/2014/main" id="{DE89893F-C88E-DA47-951B-8AD83F4E47D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320800" y="996018"/>
            <a:ext cx="9541932" cy="1276533"/>
          </a:xfrm>
          <a:prstGeom prst="rect">
            <a:avLst/>
          </a:prstGeom>
        </p:spPr>
      </p:pic>
      <p:pic>
        <p:nvPicPr>
          <p:cNvPr id="17" name="Content Placeholder 16" descr="A picture containing knife&#10;&#10;Description automatically generated">
            <a:extLst>
              <a:ext uri="{FF2B5EF4-FFF2-40B4-BE49-F238E27FC236}">
                <a16:creationId xmlns:a16="http://schemas.microsoft.com/office/drawing/2014/main" id="{88922BD8-1A93-4A47-BB21-B4BEA8AA9E56}"/>
              </a:ext>
            </a:extLst>
          </p:cNvPr>
          <p:cNvPicPr>
            <a:picLocks noGrp="1" noChangeAspect="1"/>
          </p:cNvPicPr>
          <p:nvPr>
            <p:ph idx="1"/>
          </p:nvPr>
        </p:nvPicPr>
        <p:blipFill>
          <a:blip r:embed="rId4" cstate="screen">
            <a:extLst>
              <a:ext uri="{28A0092B-C50C-407E-A947-70E740481C1C}">
                <a14:useLocalDpi xmlns:a14="http://schemas.microsoft.com/office/drawing/2010/main"/>
              </a:ext>
            </a:extLst>
          </a:blip>
          <a:stretch>
            <a:fillRect/>
          </a:stretch>
        </p:blipFill>
        <p:spPr>
          <a:xfrm>
            <a:off x="1320800" y="2707782"/>
            <a:ext cx="9313334" cy="1287075"/>
          </a:xfrm>
        </p:spPr>
      </p:pic>
      <p:pic>
        <p:nvPicPr>
          <p:cNvPr id="23" name="Picture 22" descr="A close up of a logo&#10;&#10;Description automatically generated">
            <a:extLst>
              <a:ext uri="{FF2B5EF4-FFF2-40B4-BE49-F238E27FC236}">
                <a16:creationId xmlns:a16="http://schemas.microsoft.com/office/drawing/2014/main" id="{ECD00A17-EEF6-8D47-977B-3C9EE3DBC80E}"/>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464734" y="4430089"/>
            <a:ext cx="8959426" cy="1160959"/>
          </a:xfrm>
          <a:prstGeom prst="rect">
            <a:avLst/>
          </a:prstGeom>
        </p:spPr>
      </p:pic>
    </p:spTree>
    <p:extLst>
      <p:ext uri="{BB962C8B-B14F-4D97-AF65-F5344CB8AC3E}">
        <p14:creationId xmlns:p14="http://schemas.microsoft.com/office/powerpoint/2010/main" val="25326917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 name="Rectangle 72">
            <a:extLst>
              <a:ext uri="{FF2B5EF4-FFF2-40B4-BE49-F238E27FC236}">
                <a16:creationId xmlns:a16="http://schemas.microsoft.com/office/drawing/2014/main" id="{928F64C6-FE22-4FC1-A763-DFCC514811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261224" y="4577975"/>
            <a:ext cx="7539349" cy="1899827"/>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7FD5DBA-EA73-7A4F-9615-F8665D5D5973}"/>
              </a:ext>
            </a:extLst>
          </p:cNvPr>
          <p:cNvSpPr>
            <a:spLocks noGrp="1"/>
          </p:cNvSpPr>
          <p:nvPr>
            <p:ph type="title"/>
          </p:nvPr>
        </p:nvSpPr>
        <p:spPr>
          <a:xfrm>
            <a:off x="4719934" y="4832066"/>
            <a:ext cx="4943944" cy="862031"/>
          </a:xfrm>
        </p:spPr>
        <p:txBody>
          <a:bodyPr vert="horz" lIns="91440" tIns="45720" rIns="91440" bIns="45720" rtlCol="0" anchor="b">
            <a:normAutofit/>
          </a:bodyPr>
          <a:lstStyle/>
          <a:p>
            <a:r>
              <a:rPr lang="en-US" sz="4000" kern="1200" dirty="0">
                <a:solidFill>
                  <a:srgbClr val="FFFFFF"/>
                </a:solidFill>
                <a:latin typeface="+mj-lt"/>
                <a:ea typeface="+mj-ea"/>
                <a:cs typeface="+mj-cs"/>
              </a:rPr>
              <a:t>W</a:t>
            </a:r>
            <a:r>
              <a:rPr lang="en-US" altLang="zh-CN" sz="4000" kern="1200" dirty="0">
                <a:solidFill>
                  <a:srgbClr val="FFFFFF"/>
                </a:solidFill>
                <a:latin typeface="+mj-lt"/>
                <a:ea typeface="+mj-ea"/>
                <a:cs typeface="+mj-cs"/>
              </a:rPr>
              <a:t>hat would you do</a:t>
            </a:r>
            <a:r>
              <a:rPr lang="en-US" sz="4000" kern="1200" dirty="0">
                <a:solidFill>
                  <a:srgbClr val="FFFFFF"/>
                </a:solidFill>
                <a:latin typeface="+mj-lt"/>
                <a:ea typeface="+mj-ea"/>
                <a:cs typeface="+mj-cs"/>
              </a:rPr>
              <a:t>? </a:t>
            </a:r>
          </a:p>
        </p:txBody>
      </p:sp>
      <p:pic>
        <p:nvPicPr>
          <p:cNvPr id="13" name="Picture 12" descr="A picture containing text&#10;&#10;Description automatically generated">
            <a:extLst>
              <a:ext uri="{FF2B5EF4-FFF2-40B4-BE49-F238E27FC236}">
                <a16:creationId xmlns:a16="http://schemas.microsoft.com/office/drawing/2014/main" id="{F2556DA5-646F-E349-A1C6-B7501E3D594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b="-1"/>
          <a:stretch/>
        </p:blipFill>
        <p:spPr>
          <a:xfrm>
            <a:off x="307840" y="321732"/>
            <a:ext cx="3793472" cy="4111323"/>
          </a:xfrm>
          <a:prstGeom prst="rect">
            <a:avLst/>
          </a:prstGeom>
        </p:spPr>
      </p:pic>
      <p:pic>
        <p:nvPicPr>
          <p:cNvPr id="28" name="Picture 27" descr="A close up of text on a white background&#10;&#10;Description automatically generated">
            <a:extLst>
              <a:ext uri="{FF2B5EF4-FFF2-40B4-BE49-F238E27FC236}">
                <a16:creationId xmlns:a16="http://schemas.microsoft.com/office/drawing/2014/main" id="{0E6DEA7F-A297-AC40-A6F3-2DF457939185}"/>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4194959" y="321734"/>
            <a:ext cx="3797570" cy="2010551"/>
          </a:xfrm>
          <a:prstGeom prst="rect">
            <a:avLst/>
          </a:prstGeom>
        </p:spPr>
      </p:pic>
      <p:pic>
        <p:nvPicPr>
          <p:cNvPr id="24" name="Picture 23" descr="A picture containing book&#10;&#10;Description automatically generated">
            <a:extLst>
              <a:ext uri="{FF2B5EF4-FFF2-40B4-BE49-F238E27FC236}">
                <a16:creationId xmlns:a16="http://schemas.microsoft.com/office/drawing/2014/main" id="{E0C7B675-60C1-B64C-B983-087B5BD67C46}"/>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4190180" y="2422097"/>
            <a:ext cx="3794760" cy="2013804"/>
          </a:xfrm>
          <a:prstGeom prst="rect">
            <a:avLst/>
          </a:prstGeom>
        </p:spPr>
      </p:pic>
      <p:pic>
        <p:nvPicPr>
          <p:cNvPr id="11" name="Picture 10" descr="A close up of a logo&#10;&#10;Description automatically generated">
            <a:extLst>
              <a:ext uri="{FF2B5EF4-FFF2-40B4-BE49-F238E27FC236}">
                <a16:creationId xmlns:a16="http://schemas.microsoft.com/office/drawing/2014/main" id="{F0716A13-27F8-E34A-BE27-4120EE89EFE8}"/>
              </a:ext>
            </a:extLst>
          </p:cNvPr>
          <p:cNvPicPr>
            <a:picLocks noChangeAspect="1"/>
          </p:cNvPicPr>
          <p:nvPr/>
        </p:nvPicPr>
        <p:blipFill rotWithShape="1">
          <a:blip r:embed="rId6" cstate="screen">
            <a:extLst>
              <a:ext uri="{28A0092B-C50C-407E-A947-70E740481C1C}">
                <a14:useLocalDpi xmlns:a14="http://schemas.microsoft.com/office/drawing/2010/main"/>
              </a:ext>
            </a:extLst>
          </a:blip>
          <a:srcRect/>
          <a:stretch/>
        </p:blipFill>
        <p:spPr>
          <a:xfrm>
            <a:off x="8086176" y="321733"/>
            <a:ext cx="3797984" cy="4111321"/>
          </a:xfrm>
          <a:prstGeom prst="rect">
            <a:avLst/>
          </a:prstGeom>
        </p:spPr>
      </p:pic>
      <p:cxnSp>
        <p:nvCxnSpPr>
          <p:cNvPr id="82" name="Straight Connector 74">
            <a:extLst>
              <a:ext uri="{FF2B5EF4-FFF2-40B4-BE49-F238E27FC236}">
                <a16:creationId xmlns:a16="http://schemas.microsoft.com/office/drawing/2014/main" id="{5C34627B-48E6-4F4D-B843-97717A86B4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19934" y="5694097"/>
            <a:ext cx="5486400"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close up of a logo&#10;&#10;Description automatically generated">
            <a:extLst>
              <a:ext uri="{FF2B5EF4-FFF2-40B4-BE49-F238E27FC236}">
                <a16:creationId xmlns:a16="http://schemas.microsoft.com/office/drawing/2014/main" id="{351B03CB-59BB-5E46-81C0-54F40A5B6B14}"/>
              </a:ext>
            </a:extLst>
          </p:cNvPr>
          <p:cNvPicPr>
            <a:picLocks noChangeAspect="1"/>
          </p:cNvPicPr>
          <p:nvPr/>
        </p:nvPicPr>
        <p:blipFill rotWithShape="1">
          <a:blip r:embed="rId7" cstate="screen">
            <a:extLst>
              <a:ext uri="{28A0092B-C50C-407E-A947-70E740481C1C}">
                <a14:useLocalDpi xmlns:a14="http://schemas.microsoft.com/office/drawing/2010/main"/>
              </a:ext>
            </a:extLst>
          </a:blip>
          <a:srcRect/>
          <a:stretch/>
        </p:blipFill>
        <p:spPr>
          <a:xfrm>
            <a:off x="307840" y="4525715"/>
            <a:ext cx="3794760" cy="2010551"/>
          </a:xfrm>
          <a:prstGeom prst="rect">
            <a:avLst/>
          </a:prstGeom>
        </p:spPr>
      </p:pic>
    </p:spTree>
    <p:extLst>
      <p:ext uri="{BB962C8B-B14F-4D97-AF65-F5344CB8AC3E}">
        <p14:creationId xmlns:p14="http://schemas.microsoft.com/office/powerpoint/2010/main" val="22291143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36F42-C57F-284C-86E5-0793001E0DC7}"/>
              </a:ext>
            </a:extLst>
          </p:cNvPr>
          <p:cNvSpPr>
            <a:spLocks noGrp="1"/>
          </p:cNvSpPr>
          <p:nvPr>
            <p:ph type="title"/>
          </p:nvPr>
        </p:nvSpPr>
        <p:spPr>
          <a:xfrm>
            <a:off x="801100" y="3658994"/>
            <a:ext cx="5006336" cy="1325563"/>
          </a:xfrm>
        </p:spPr>
        <p:txBody>
          <a:bodyPr>
            <a:noAutofit/>
          </a:bodyPr>
          <a:lstStyle/>
          <a:p>
            <a:endParaRPr lang="en-US" sz="2800" dirty="0"/>
          </a:p>
          <a:p>
            <a:endParaRPr lang="en-US" sz="3200" dirty="0"/>
          </a:p>
          <a:p>
            <a:r>
              <a:rPr lang="en-US" sz="3200" dirty="0"/>
              <a:t>"</a:t>
            </a:r>
            <a:r>
              <a:rPr lang="en-US" sz="3200" dirty="0">
                <a:latin typeface="+mn-lt"/>
              </a:rPr>
              <a:t>What can I do if I’m concerned about my drinking water quality?”</a:t>
            </a:r>
          </a:p>
        </p:txBody>
      </p:sp>
      <p:sp>
        <p:nvSpPr>
          <p:cNvPr id="3" name="Content Placeholder 2">
            <a:extLst>
              <a:ext uri="{FF2B5EF4-FFF2-40B4-BE49-F238E27FC236}">
                <a16:creationId xmlns:a16="http://schemas.microsoft.com/office/drawing/2014/main" id="{9C6FAACD-951F-6548-886B-9C3B2D083054}"/>
              </a:ext>
            </a:extLst>
          </p:cNvPr>
          <p:cNvSpPr>
            <a:spLocks noGrp="1"/>
          </p:cNvSpPr>
          <p:nvPr>
            <p:ph idx="1"/>
          </p:nvPr>
        </p:nvSpPr>
        <p:spPr>
          <a:xfrm>
            <a:off x="801100" y="898044"/>
            <a:ext cx="5006336" cy="3181684"/>
          </a:xfrm>
        </p:spPr>
        <p:txBody>
          <a:bodyPr anchor="t">
            <a:normAutofit/>
          </a:bodyPr>
          <a:lstStyle/>
          <a:p>
            <a:endParaRPr lang="en-US" sz="2400" dirty="0"/>
          </a:p>
          <a:p>
            <a:endParaRPr lang="en-US" dirty="0"/>
          </a:p>
          <a:p>
            <a:pPr marL="0" indent="0">
              <a:buNone/>
            </a:pPr>
            <a:r>
              <a:rPr lang="en-US" dirty="0"/>
              <a:t>"</a:t>
            </a:r>
            <a:r>
              <a:rPr lang="en-US" sz="3200" dirty="0"/>
              <a:t>HOW do I find out if the water I am drinking meets the drinking water quality standard?"</a:t>
            </a:r>
            <a:endParaRPr lang="en-US" dirty="0"/>
          </a:p>
        </p:txBody>
      </p:sp>
      <p:sp>
        <p:nvSpPr>
          <p:cNvPr id="18" name="Freeform: Shape 17">
            <a:extLst>
              <a:ext uri="{FF2B5EF4-FFF2-40B4-BE49-F238E27FC236}">
                <a16:creationId xmlns:a16="http://schemas.microsoft.com/office/drawing/2014/main" id="{4F74D28C-3268-4E35-8EE1-D92CB4A85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19218"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A picture containing person, indoor, wine, table&#10;&#10;Description automatically generated">
            <a:extLst>
              <a:ext uri="{FF2B5EF4-FFF2-40B4-BE49-F238E27FC236}">
                <a16:creationId xmlns:a16="http://schemas.microsoft.com/office/drawing/2014/main" id="{8BEB6A3E-2748-9E49-AEA8-024B2805B664}"/>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r="-2"/>
          <a:stretch/>
        </p:blipFill>
        <p:spPr>
          <a:xfrm>
            <a:off x="6167846" y="10"/>
            <a:ext cx="6024154" cy="6857990"/>
          </a:xfrm>
          <a:custGeom>
            <a:avLst/>
            <a:gdLst>
              <a:gd name="connsiteX0" fmla="*/ 70374 w 6024154"/>
              <a:gd name="connsiteY0" fmla="*/ 0 h 6858000"/>
              <a:gd name="connsiteX1" fmla="*/ 6024154 w 6024154"/>
              <a:gd name="connsiteY1" fmla="*/ 0 h 6858000"/>
              <a:gd name="connsiteX2" fmla="*/ 6024154 w 6024154"/>
              <a:gd name="connsiteY2" fmla="*/ 6858000 h 6858000"/>
              <a:gd name="connsiteX3" fmla="*/ 3587167 w 6024154"/>
              <a:gd name="connsiteY3" fmla="*/ 6858000 h 6858000"/>
              <a:gd name="connsiteX4" fmla="*/ 3474220 w 6024154"/>
              <a:gd name="connsiteY4" fmla="*/ 6800152 h 6858000"/>
              <a:gd name="connsiteX5" fmla="*/ 0 w 6024154"/>
              <a:gd name="connsiteY5" fmla="*/ 962844 h 6858000"/>
              <a:gd name="connsiteX6" fmla="*/ 34274 w 6024154"/>
              <a:gd name="connsiteY6" fmla="*/ 28409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70374" y="0"/>
                </a:moveTo>
                <a:lnTo>
                  <a:pt x="6024154" y="0"/>
                </a:lnTo>
                <a:lnTo>
                  <a:pt x="6024154" y="6858000"/>
                </a:lnTo>
                <a:lnTo>
                  <a:pt x="3587167" y="6858000"/>
                </a:lnTo>
                <a:lnTo>
                  <a:pt x="3474220" y="6800152"/>
                </a:lnTo>
                <a:cubicBezTo>
                  <a:pt x="1404818" y="5675986"/>
                  <a:pt x="0" y="3483472"/>
                  <a:pt x="0" y="962844"/>
                </a:cubicBezTo>
                <a:cubicBezTo>
                  <a:pt x="0" y="733696"/>
                  <a:pt x="11610" y="507260"/>
                  <a:pt x="34274" y="284091"/>
                </a:cubicBezTo>
                <a:close/>
              </a:path>
            </a:pathLst>
          </a:custGeom>
        </p:spPr>
      </p:pic>
    </p:spTree>
    <p:extLst>
      <p:ext uri="{BB962C8B-B14F-4D97-AF65-F5344CB8AC3E}">
        <p14:creationId xmlns:p14="http://schemas.microsoft.com/office/powerpoint/2010/main" val="2646114976"/>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screenshot of a cell phone&#10;&#10;Description automatically generated">
            <a:extLst>
              <a:ext uri="{FF2B5EF4-FFF2-40B4-BE49-F238E27FC236}">
                <a16:creationId xmlns:a16="http://schemas.microsoft.com/office/drawing/2014/main" id="{C2F42E76-359F-7E45-8C7A-430A10A3E776}"/>
              </a:ext>
            </a:extLst>
          </p:cNvPr>
          <p:cNvPicPr>
            <a:picLocks noGrp="1" noChangeAspect="1"/>
          </p:cNvPicPr>
          <p:nvPr>
            <p:ph idx="1"/>
          </p:nvPr>
        </p:nvPicPr>
        <p:blipFill>
          <a:blip r:embed="rId3" cstate="screen">
            <a:extLst>
              <a:ext uri="{28A0092B-C50C-407E-A947-70E740481C1C}">
                <a14:useLocalDpi xmlns:a14="http://schemas.microsoft.com/office/drawing/2010/main"/>
              </a:ext>
            </a:extLst>
          </a:blip>
          <a:stretch>
            <a:fillRect/>
          </a:stretch>
        </p:blipFill>
        <p:spPr>
          <a:xfrm>
            <a:off x="422626" y="163780"/>
            <a:ext cx="3221358" cy="1973082"/>
          </a:xfrm>
          <a:prstGeom prst="rect">
            <a:avLst/>
          </a:prstGeom>
        </p:spPr>
      </p:pic>
      <p:pic>
        <p:nvPicPr>
          <p:cNvPr id="9" name="Picture 8" descr="A screenshot of a social media post&#10;&#10;Description automatically generated">
            <a:extLst>
              <a:ext uri="{FF2B5EF4-FFF2-40B4-BE49-F238E27FC236}">
                <a16:creationId xmlns:a16="http://schemas.microsoft.com/office/drawing/2014/main" id="{12B845AB-3C56-354B-B149-136FE5622051}"/>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484655" y="346167"/>
            <a:ext cx="3050137" cy="1547944"/>
          </a:xfrm>
          <a:prstGeom prst="rect">
            <a:avLst/>
          </a:prstGeom>
        </p:spPr>
      </p:pic>
      <p:pic>
        <p:nvPicPr>
          <p:cNvPr id="13" name="Picture 12" descr="A screenshot of a cell phone&#10;&#10;Description automatically generated">
            <a:extLst>
              <a:ext uri="{FF2B5EF4-FFF2-40B4-BE49-F238E27FC236}">
                <a16:creationId xmlns:a16="http://schemas.microsoft.com/office/drawing/2014/main" id="{A63A9036-2320-6B41-8AFF-D9606DFD60F8}"/>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340636" y="376449"/>
            <a:ext cx="3520438" cy="1487384"/>
          </a:xfrm>
          <a:prstGeom prst="rect">
            <a:avLst/>
          </a:prstGeom>
        </p:spPr>
      </p:pic>
      <p:pic>
        <p:nvPicPr>
          <p:cNvPr id="7" name="Picture 6" descr="A close up of a map&#10;&#10;Description automatically generated">
            <a:extLst>
              <a:ext uri="{FF2B5EF4-FFF2-40B4-BE49-F238E27FC236}">
                <a16:creationId xmlns:a16="http://schemas.microsoft.com/office/drawing/2014/main" id="{1704E304-C13E-9A43-A07F-AFE0D70F10AC}"/>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26057" y="2639045"/>
            <a:ext cx="3012197" cy="1588934"/>
          </a:xfrm>
          <a:prstGeom prst="rect">
            <a:avLst/>
          </a:prstGeom>
        </p:spPr>
      </p:pic>
      <p:pic>
        <p:nvPicPr>
          <p:cNvPr id="11" name="Picture 10" descr="A close up of a map&#10;&#10;Description automatically generated">
            <a:extLst>
              <a:ext uri="{FF2B5EF4-FFF2-40B4-BE49-F238E27FC236}">
                <a16:creationId xmlns:a16="http://schemas.microsoft.com/office/drawing/2014/main" id="{10310F0B-76A4-864F-A731-68F93298271F}"/>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486511" y="4930536"/>
            <a:ext cx="3088125" cy="1582664"/>
          </a:xfrm>
          <a:prstGeom prst="rect">
            <a:avLst/>
          </a:prstGeom>
        </p:spPr>
      </p:pic>
      <p:sp>
        <p:nvSpPr>
          <p:cNvPr id="29" name="Rectangle 28">
            <a:extLst>
              <a:ext uri="{FF2B5EF4-FFF2-40B4-BE49-F238E27FC236}">
                <a16:creationId xmlns:a16="http://schemas.microsoft.com/office/drawing/2014/main" id="{A5A17FC0-D416-4C8B-A9E6-5924D352B9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7495" y="2300641"/>
            <a:ext cx="8124506" cy="455736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31" name="Straight Connector 30">
            <a:extLst>
              <a:ext uri="{FF2B5EF4-FFF2-40B4-BE49-F238E27FC236}">
                <a16:creationId xmlns:a16="http://schemas.microsoft.com/office/drawing/2014/main" id="{982DC870-E8E5-4050-B10C-CC24FC67E5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2285774"/>
            <a:ext cx="12188952" cy="0"/>
          </a:xfrm>
          <a:prstGeom prst="line">
            <a:avLst/>
          </a:prstGeom>
          <a:ln w="101600">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F76A74F-C283-4DED-BD4D-086753B7CB0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4571548"/>
            <a:ext cx="4064320" cy="0"/>
          </a:xfrm>
          <a:prstGeom prst="line">
            <a:avLst/>
          </a:prstGeom>
          <a:ln w="101600">
            <a:solidFill>
              <a:srgbClr val="404040"/>
            </a:solidFill>
          </a:ln>
        </p:spPr>
        <p:style>
          <a:lnRef idx="1">
            <a:schemeClr val="accent1"/>
          </a:lnRef>
          <a:fillRef idx="0">
            <a:schemeClr val="accent1"/>
          </a:fillRef>
          <a:effectRef idx="0">
            <a:schemeClr val="accent1"/>
          </a:effectRef>
          <a:fontRef idx="minor">
            <a:schemeClr val="tx1"/>
          </a:fontRef>
        </p:style>
      </p:cxnSp>
      <p:pic>
        <p:nvPicPr>
          <p:cNvPr id="27" name="Content Placeholder 4" descr="A dirty old room&#10;&#10;Description automatically generated">
            <a:extLst>
              <a:ext uri="{FF2B5EF4-FFF2-40B4-BE49-F238E27FC236}">
                <a16:creationId xmlns:a16="http://schemas.microsoft.com/office/drawing/2014/main" id="{4D764B74-7E10-6844-9C7C-5A754AD2106D}"/>
              </a:ext>
            </a:extLst>
          </p:cNvPr>
          <p:cNvPicPr>
            <a:picLocks noChangeAspect="1"/>
          </p:cNvPicPr>
          <p:nvPr/>
        </p:nvPicPr>
        <p:blipFill rotWithShape="1">
          <a:blip r:embed="rId8" cstate="screen">
            <a:extLst>
              <a:ext uri="{28A0092B-C50C-407E-A947-70E740481C1C}">
                <a14:useLocalDpi xmlns:a14="http://schemas.microsoft.com/office/drawing/2010/main"/>
              </a:ext>
            </a:extLst>
          </a:blip>
          <a:srcRect/>
          <a:stretch/>
        </p:blipFill>
        <p:spPr>
          <a:xfrm>
            <a:off x="4085640" y="2352273"/>
            <a:ext cx="6082755" cy="4430905"/>
          </a:xfrm>
          <a:custGeom>
            <a:avLst/>
            <a:gdLst>
              <a:gd name="connsiteX0" fmla="*/ 0 w 9141744"/>
              <a:gd name="connsiteY0" fmla="*/ 0 h 6863485"/>
              <a:gd name="connsiteX1" fmla="*/ 5963051 w 9141744"/>
              <a:gd name="connsiteY1" fmla="*/ 0 h 6863485"/>
              <a:gd name="connsiteX2" fmla="*/ 9141744 w 9141744"/>
              <a:gd name="connsiteY2" fmla="*/ 6863485 h 6863485"/>
              <a:gd name="connsiteX3" fmla="*/ 0 w 9141744"/>
              <a:gd name="connsiteY3" fmla="*/ 6863485 h 6863485"/>
              <a:gd name="connsiteX4" fmla="*/ 0 w 9141744"/>
              <a:gd name="connsiteY4" fmla="*/ 0 h 6863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1744" h="6863485">
                <a:moveTo>
                  <a:pt x="0" y="0"/>
                </a:moveTo>
                <a:lnTo>
                  <a:pt x="5963051" y="0"/>
                </a:lnTo>
                <a:lnTo>
                  <a:pt x="9141744" y="6863485"/>
                </a:lnTo>
                <a:lnTo>
                  <a:pt x="0" y="6863485"/>
                </a:lnTo>
                <a:lnTo>
                  <a:pt x="0" y="0"/>
                </a:lnTo>
                <a:close/>
              </a:path>
            </a:pathLst>
          </a:custGeom>
        </p:spPr>
      </p:pic>
      <p:cxnSp>
        <p:nvCxnSpPr>
          <p:cNvPr id="35" name="Straight Connector 34">
            <a:extLst>
              <a:ext uri="{FF2B5EF4-FFF2-40B4-BE49-F238E27FC236}">
                <a16:creationId xmlns:a16="http://schemas.microsoft.com/office/drawing/2014/main" id="{3B2791FB-B2F7-4BBE-B8D8-74C37FF9E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64319" y="-680"/>
            <a:ext cx="0" cy="6858003"/>
          </a:xfrm>
          <a:prstGeom prst="line">
            <a:avLst/>
          </a:prstGeom>
          <a:ln w="101600">
            <a:solidFill>
              <a:srgbClr val="404040"/>
            </a:solidFill>
          </a:ln>
        </p:spPr>
        <p:style>
          <a:lnRef idx="1">
            <a:schemeClr val="accent1"/>
          </a:lnRef>
          <a:fillRef idx="0">
            <a:schemeClr val="accent1"/>
          </a:fillRef>
          <a:effectRef idx="0">
            <a:schemeClr val="accent1"/>
          </a:effectRef>
          <a:fontRef idx="minor">
            <a:schemeClr val="tx1"/>
          </a:fontRef>
        </p:style>
      </p:cxnSp>
      <p:pic>
        <p:nvPicPr>
          <p:cNvPr id="28" name="Picture 27" descr="A close up of a rock&#10;&#10;Description automatically generated">
            <a:extLst>
              <a:ext uri="{FF2B5EF4-FFF2-40B4-BE49-F238E27FC236}">
                <a16:creationId xmlns:a16="http://schemas.microsoft.com/office/drawing/2014/main" id="{A29B9B64-4761-1645-82A8-7011DB780E3A}"/>
              </a:ext>
            </a:extLst>
          </p:cNvPr>
          <p:cNvPicPr>
            <a:picLocks noChangeAspect="1"/>
          </p:cNvPicPr>
          <p:nvPr/>
        </p:nvPicPr>
        <p:blipFill rotWithShape="1">
          <a:blip r:embed="rId9" cstate="screen">
            <a:extLst>
              <a:ext uri="{28A0092B-C50C-407E-A947-70E740481C1C}">
                <a14:useLocalDpi xmlns:a14="http://schemas.microsoft.com/office/drawing/2010/main"/>
              </a:ext>
            </a:extLst>
          </a:blip>
          <a:srcRect/>
          <a:stretch/>
        </p:blipFill>
        <p:spPr>
          <a:xfrm>
            <a:off x="7688831" y="2352273"/>
            <a:ext cx="4397874" cy="4430905"/>
          </a:xfrm>
          <a:custGeom>
            <a:avLst/>
            <a:gdLst>
              <a:gd name="connsiteX0" fmla="*/ 354282 w 6401647"/>
              <a:gd name="connsiteY0" fmla="*/ 0 h 6852994"/>
              <a:gd name="connsiteX1" fmla="*/ 6401647 w 6401647"/>
              <a:gd name="connsiteY1" fmla="*/ 0 h 6852994"/>
              <a:gd name="connsiteX2" fmla="*/ 6401647 w 6401647"/>
              <a:gd name="connsiteY2" fmla="*/ 6852994 h 6852994"/>
              <a:gd name="connsiteX3" fmla="*/ 0 w 6401647"/>
              <a:gd name="connsiteY3" fmla="*/ 6852994 h 6852994"/>
              <a:gd name="connsiteX4" fmla="*/ 0 w 6401647"/>
              <a:gd name="connsiteY4" fmla="*/ 6852993 h 6852994"/>
              <a:gd name="connsiteX5" fmla="*/ 3528116 w 6401647"/>
              <a:gd name="connsiteY5" fmla="*/ 6852993 h 6852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01647" h="6852994">
                <a:moveTo>
                  <a:pt x="354282" y="0"/>
                </a:moveTo>
                <a:lnTo>
                  <a:pt x="6401647" y="0"/>
                </a:lnTo>
                <a:lnTo>
                  <a:pt x="6401647" y="6852994"/>
                </a:lnTo>
                <a:lnTo>
                  <a:pt x="0" y="6852994"/>
                </a:lnTo>
                <a:lnTo>
                  <a:pt x="0" y="6852993"/>
                </a:lnTo>
                <a:lnTo>
                  <a:pt x="3528116" y="6852993"/>
                </a:lnTo>
                <a:close/>
              </a:path>
            </a:pathLst>
          </a:custGeom>
        </p:spPr>
      </p:pic>
      <p:cxnSp>
        <p:nvCxnSpPr>
          <p:cNvPr id="37" name="Straight Connector 36">
            <a:extLst>
              <a:ext uri="{FF2B5EF4-FFF2-40B4-BE49-F238E27FC236}">
                <a16:creationId xmlns:a16="http://schemas.microsoft.com/office/drawing/2014/main" id="{9891B5DE-6811-4844-BB18-472A3F360EE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20742" y="-680"/>
            <a:ext cx="0" cy="2240280"/>
          </a:xfrm>
          <a:prstGeom prst="line">
            <a:avLst/>
          </a:prstGeom>
          <a:ln w="101600">
            <a:solidFill>
              <a:srgbClr val="404040"/>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19777B75-0913-7E49-B8D6-0ED21FB76BB2}"/>
              </a:ext>
            </a:extLst>
          </p:cNvPr>
          <p:cNvSpPr/>
          <p:nvPr/>
        </p:nvSpPr>
        <p:spPr>
          <a:xfrm>
            <a:off x="4289942" y="2568179"/>
            <a:ext cx="7587757" cy="3976904"/>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9" name="Straight Connector 38">
            <a:extLst>
              <a:ext uri="{FF2B5EF4-FFF2-40B4-BE49-F238E27FC236}">
                <a16:creationId xmlns:a16="http://schemas.microsoft.com/office/drawing/2014/main" id="{77A9CA3A-7216-41E0-B3CD-058077FD396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46931" y="5336249"/>
            <a:ext cx="5486400" cy="0"/>
          </a:xfrm>
          <a:prstGeom prst="line">
            <a:avLst/>
          </a:prstGeom>
          <a:ln w="15875">
            <a:solidFill>
              <a:srgbClr val="FFFFFF">
                <a:alpha val="75000"/>
              </a:srgbClr>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5E2819F1-F5F6-C14C-989D-458E6EEBC1E5}"/>
              </a:ext>
            </a:extLst>
          </p:cNvPr>
          <p:cNvSpPr txBox="1"/>
          <p:nvPr/>
        </p:nvSpPr>
        <p:spPr>
          <a:xfrm>
            <a:off x="4746931" y="3149290"/>
            <a:ext cx="7587757" cy="707886"/>
          </a:xfrm>
          <a:prstGeom prst="rect">
            <a:avLst/>
          </a:prstGeom>
          <a:noFill/>
        </p:spPr>
        <p:txBody>
          <a:bodyPr wrap="square" rtlCol="0">
            <a:spAutoFit/>
          </a:bodyPr>
          <a:lstStyle/>
          <a:p>
            <a:r>
              <a:rPr lang="en-US" sz="4000" b="1" dirty="0">
                <a:solidFill>
                  <a:schemeClr val="bg1"/>
                </a:solidFill>
              </a:rPr>
              <a:t>The REAL data challenges</a:t>
            </a:r>
          </a:p>
        </p:txBody>
      </p:sp>
      <p:sp>
        <p:nvSpPr>
          <p:cNvPr id="2" name="Title 1">
            <a:extLst>
              <a:ext uri="{FF2B5EF4-FFF2-40B4-BE49-F238E27FC236}">
                <a16:creationId xmlns:a16="http://schemas.microsoft.com/office/drawing/2014/main" id="{EA367CFE-E6DA-4C42-A55F-C9BB243918A7}"/>
              </a:ext>
            </a:extLst>
          </p:cNvPr>
          <p:cNvSpPr>
            <a:spLocks noGrp="1"/>
          </p:cNvSpPr>
          <p:nvPr>
            <p:ph type="title"/>
          </p:nvPr>
        </p:nvSpPr>
        <p:spPr>
          <a:xfrm>
            <a:off x="4746931" y="3611186"/>
            <a:ext cx="6465287" cy="2309364"/>
          </a:xfrm>
        </p:spPr>
        <p:txBody>
          <a:bodyPr vert="horz" lIns="91440" tIns="45720" rIns="91440" bIns="45720" rtlCol="0" anchor="b">
            <a:normAutofit/>
          </a:bodyPr>
          <a:lstStyle/>
          <a:p>
            <a:r>
              <a:rPr lang="en-US" sz="3200" dirty="0">
                <a:solidFill>
                  <a:srgbClr val="FFFFFF"/>
                </a:solidFill>
              </a:rPr>
              <a:t>1. I</a:t>
            </a:r>
            <a:r>
              <a:rPr lang="en-US" sz="3200" kern="1200" dirty="0">
                <a:solidFill>
                  <a:srgbClr val="FFFFFF"/>
                </a:solidFill>
                <a:latin typeface="+mj-lt"/>
                <a:ea typeface="+mj-ea"/>
                <a:cs typeface="+mj-cs"/>
              </a:rPr>
              <a:t>nformation silo</a:t>
            </a:r>
            <a:br>
              <a:rPr lang="en-US" sz="3200" kern="1200" dirty="0">
                <a:solidFill>
                  <a:srgbClr val="FFFFFF"/>
                </a:solidFill>
                <a:latin typeface="+mj-lt"/>
                <a:ea typeface="+mj-ea"/>
                <a:cs typeface="+mj-cs"/>
              </a:rPr>
            </a:br>
            <a:r>
              <a:rPr lang="en-US" sz="3200" kern="1200" dirty="0">
                <a:solidFill>
                  <a:srgbClr val="FFFFFF"/>
                </a:solidFill>
                <a:latin typeface="+mj-lt"/>
                <a:ea typeface="+mj-ea"/>
                <a:cs typeface="+mj-cs"/>
              </a:rPr>
              <a:t>2. </a:t>
            </a:r>
            <a:r>
              <a:rPr lang="en-US" sz="3200" dirty="0">
                <a:solidFill>
                  <a:srgbClr val="FFFFFF"/>
                </a:solidFill>
              </a:rPr>
              <a:t>Data n</a:t>
            </a:r>
            <a:r>
              <a:rPr lang="en-US" sz="3200" kern="1200" dirty="0">
                <a:solidFill>
                  <a:srgbClr val="FFFFFF"/>
                </a:solidFill>
                <a:latin typeface="+mj-lt"/>
                <a:ea typeface="+mj-ea"/>
                <a:cs typeface="+mj-cs"/>
              </a:rPr>
              <a:t>avigation</a:t>
            </a:r>
            <a:br>
              <a:rPr lang="en-US" sz="3200" kern="1200" dirty="0">
                <a:solidFill>
                  <a:srgbClr val="FFFFFF"/>
                </a:solidFill>
                <a:latin typeface="+mj-lt"/>
                <a:ea typeface="+mj-ea"/>
                <a:cs typeface="+mj-cs"/>
              </a:rPr>
            </a:br>
            <a:r>
              <a:rPr lang="en-US" sz="3200" kern="1200" dirty="0">
                <a:solidFill>
                  <a:srgbClr val="FFFFFF"/>
                </a:solidFill>
                <a:latin typeface="+mj-lt"/>
                <a:ea typeface="+mj-ea"/>
                <a:cs typeface="+mj-cs"/>
              </a:rPr>
              <a:t>3. Complexity of d</a:t>
            </a:r>
            <a:r>
              <a:rPr lang="en-US" sz="3200" dirty="0">
                <a:solidFill>
                  <a:srgbClr val="FFFFFF"/>
                </a:solidFill>
              </a:rPr>
              <a:t>omain knowledge</a:t>
            </a:r>
            <a:br>
              <a:rPr lang="en-US" sz="4800" kern="1200" dirty="0">
                <a:solidFill>
                  <a:srgbClr val="FFFFFF"/>
                </a:solidFill>
                <a:latin typeface="+mj-lt"/>
                <a:ea typeface="+mj-ea"/>
                <a:cs typeface="+mj-cs"/>
              </a:rPr>
            </a:br>
            <a:r>
              <a:rPr lang="en-US" sz="4800" kern="1200" dirty="0">
                <a:solidFill>
                  <a:srgbClr val="FFFFFF"/>
                </a:solidFill>
                <a:latin typeface="+mj-lt"/>
                <a:ea typeface="+mj-ea"/>
                <a:cs typeface="+mj-cs"/>
              </a:rPr>
              <a:t>	        	</a:t>
            </a:r>
          </a:p>
        </p:txBody>
      </p:sp>
    </p:spTree>
    <p:extLst>
      <p:ext uri="{BB962C8B-B14F-4D97-AF65-F5344CB8AC3E}">
        <p14:creationId xmlns:p14="http://schemas.microsoft.com/office/powerpoint/2010/main" val="3219162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61B2A784-4501-42A8-86DF-DB27DE3950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25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book, shelf, library, scene&#10;&#10;Description automatically generated">
            <a:extLst>
              <a:ext uri="{FF2B5EF4-FFF2-40B4-BE49-F238E27FC236}">
                <a16:creationId xmlns:a16="http://schemas.microsoft.com/office/drawing/2014/main" id="{D900A613-E423-864F-A95D-E4EEAA2BABB2}"/>
              </a:ext>
            </a:extLst>
          </p:cNvPr>
          <p:cNvPicPr>
            <a:picLocks noChangeAspect="1"/>
          </p:cNvPicPr>
          <p:nvPr/>
        </p:nvPicPr>
        <p:blipFill rotWithShape="1">
          <a:blip r:embed="rId3" cstate="screen">
            <a:alphaModFix amt="35000"/>
            <a:extLst>
              <a:ext uri="{28A0092B-C50C-407E-A947-70E740481C1C}">
                <a14:useLocalDpi xmlns:a14="http://schemas.microsoft.com/office/drawing/2010/main"/>
              </a:ext>
            </a:extLst>
          </a:blip>
          <a:srcRect/>
          <a:stretch/>
        </p:blipFill>
        <p:spPr>
          <a:xfrm>
            <a:off x="-36489" y="7019"/>
            <a:ext cx="12224745" cy="6857990"/>
          </a:xfrm>
          <a:prstGeom prst="rect">
            <a:avLst/>
          </a:prstGeom>
        </p:spPr>
      </p:pic>
      <p:sp>
        <p:nvSpPr>
          <p:cNvPr id="2" name="Title 1">
            <a:extLst>
              <a:ext uri="{FF2B5EF4-FFF2-40B4-BE49-F238E27FC236}">
                <a16:creationId xmlns:a16="http://schemas.microsoft.com/office/drawing/2014/main" id="{E9B30320-93FC-2146-87CC-8C2D72FB7FD8}"/>
              </a:ext>
            </a:extLst>
          </p:cNvPr>
          <p:cNvSpPr>
            <a:spLocks noGrp="1"/>
          </p:cNvSpPr>
          <p:nvPr>
            <p:ph type="title"/>
          </p:nvPr>
        </p:nvSpPr>
        <p:spPr>
          <a:xfrm>
            <a:off x="5145897" y="1025342"/>
            <a:ext cx="6187890" cy="1613916"/>
          </a:xfrm>
        </p:spPr>
        <p:txBody>
          <a:bodyPr>
            <a:normAutofit/>
          </a:bodyPr>
          <a:lstStyle/>
          <a:p>
            <a:r>
              <a:rPr lang="en-US" sz="4800" b="1" dirty="0"/>
              <a:t>Solution:</a:t>
            </a:r>
            <a:br>
              <a:rPr lang="en-US" sz="4800" b="1" dirty="0"/>
            </a:br>
            <a:r>
              <a:rPr lang="en-US" sz="4800" b="1" dirty="0"/>
              <a:t>ONE Integrated Platform </a:t>
            </a:r>
          </a:p>
        </p:txBody>
      </p:sp>
      <p:sp>
        <p:nvSpPr>
          <p:cNvPr id="16" name="Rectangle 15">
            <a:extLst>
              <a:ext uri="{FF2B5EF4-FFF2-40B4-BE49-F238E27FC236}">
                <a16:creationId xmlns:a16="http://schemas.microsoft.com/office/drawing/2014/main" id="{3BD53A9B-9757-4152-AC12-68721FC8A1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64811"/>
            <a:ext cx="4803820" cy="4928378"/>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building, photo, white, black&#10;&#10;Description automatically generated">
            <a:extLst>
              <a:ext uri="{FF2B5EF4-FFF2-40B4-BE49-F238E27FC236}">
                <a16:creationId xmlns:a16="http://schemas.microsoft.com/office/drawing/2014/main" id="{DE9BD02F-740A-3A4D-AB5A-04B8AEDE49AB}"/>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93060" y="1136298"/>
            <a:ext cx="4617700" cy="4599432"/>
          </a:xfrm>
          <a:prstGeom prst="rect">
            <a:avLst/>
          </a:prstGeom>
        </p:spPr>
      </p:pic>
      <p:sp>
        <p:nvSpPr>
          <p:cNvPr id="11" name="Content Placeholder 10">
            <a:extLst>
              <a:ext uri="{FF2B5EF4-FFF2-40B4-BE49-F238E27FC236}">
                <a16:creationId xmlns:a16="http://schemas.microsoft.com/office/drawing/2014/main" id="{E5269889-C584-4D03-AC57-3BBBB026571D}"/>
              </a:ext>
            </a:extLst>
          </p:cNvPr>
          <p:cNvSpPr>
            <a:spLocks noGrp="1"/>
          </p:cNvSpPr>
          <p:nvPr>
            <p:ph idx="1"/>
          </p:nvPr>
        </p:nvSpPr>
        <p:spPr>
          <a:xfrm>
            <a:off x="8677936" y="2843440"/>
            <a:ext cx="5604529" cy="3186763"/>
          </a:xfrm>
        </p:spPr>
        <p:txBody>
          <a:bodyPr>
            <a:normAutofit lnSpcReduction="10000"/>
          </a:bodyPr>
          <a:lstStyle/>
          <a:p>
            <a:pPr marL="0" indent="0">
              <a:buNone/>
            </a:pPr>
            <a:r>
              <a:rPr lang="en-US" sz="3200" dirty="0">
                <a:solidFill>
                  <a:srgbClr val="FFFFFF"/>
                </a:solidFill>
              </a:rPr>
              <a:t>Data silo  </a:t>
            </a:r>
          </a:p>
          <a:p>
            <a:pPr marL="0" indent="0">
              <a:buNone/>
            </a:pPr>
            <a:endParaRPr lang="en-US" sz="3200" dirty="0">
              <a:solidFill>
                <a:srgbClr val="FFFFFF"/>
              </a:solidFill>
            </a:endParaRPr>
          </a:p>
          <a:p>
            <a:pPr marL="0" indent="0">
              <a:buNone/>
            </a:pPr>
            <a:r>
              <a:rPr lang="en-US" sz="3200" dirty="0">
                <a:solidFill>
                  <a:srgbClr val="FFFFFF"/>
                </a:solidFill>
              </a:rPr>
              <a:t>System navigation</a:t>
            </a:r>
          </a:p>
          <a:p>
            <a:pPr marL="0" indent="0">
              <a:buNone/>
            </a:pPr>
            <a:endParaRPr lang="en-US" sz="3200" dirty="0">
              <a:solidFill>
                <a:srgbClr val="FFFFFF"/>
              </a:solidFill>
            </a:endParaRPr>
          </a:p>
          <a:p>
            <a:pPr marL="0" indent="0">
              <a:buNone/>
            </a:pPr>
            <a:r>
              <a:rPr lang="en-US" sz="3200" dirty="0">
                <a:solidFill>
                  <a:srgbClr val="FFFFFF"/>
                </a:solidFill>
              </a:rPr>
              <a:t>domain knowledge</a:t>
            </a:r>
          </a:p>
          <a:p>
            <a:pPr marL="0" indent="0">
              <a:buNone/>
            </a:pPr>
            <a:r>
              <a:rPr lang="en-US" sz="3200" dirty="0">
                <a:solidFill>
                  <a:srgbClr val="FFFFFF"/>
                </a:solidFill>
              </a:rPr>
              <a:t>Complexity</a:t>
            </a:r>
          </a:p>
          <a:p>
            <a:pPr marL="0" indent="0">
              <a:buNone/>
            </a:pPr>
            <a:endParaRPr lang="en-US" sz="3200" dirty="0"/>
          </a:p>
        </p:txBody>
      </p:sp>
      <p:sp>
        <p:nvSpPr>
          <p:cNvPr id="9" name="Striped Right Arrow 8">
            <a:extLst>
              <a:ext uri="{FF2B5EF4-FFF2-40B4-BE49-F238E27FC236}">
                <a16:creationId xmlns:a16="http://schemas.microsoft.com/office/drawing/2014/main" id="{5C1796C0-15BF-8648-839F-607BDAA7954D}"/>
              </a:ext>
            </a:extLst>
          </p:cNvPr>
          <p:cNvSpPr/>
          <p:nvPr/>
        </p:nvSpPr>
        <p:spPr>
          <a:xfrm rot="10800000">
            <a:off x="7089874" y="3673357"/>
            <a:ext cx="1347543" cy="773952"/>
          </a:xfrm>
          <a:prstGeom prst="stripedRightArrow">
            <a:avLst/>
          </a:prstGeom>
          <a:solidFill>
            <a:schemeClr val="tx1">
              <a:alpha val="76000"/>
            </a:schemeClr>
          </a:solidFill>
          <a:ln>
            <a:solidFill>
              <a:schemeClr val="accent1">
                <a:shade val="50000"/>
                <a:alpha val="3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A3F73AA1-6935-154D-A38B-E67CBAEAFBB4}"/>
              </a:ext>
            </a:extLst>
          </p:cNvPr>
          <p:cNvSpPr txBox="1"/>
          <p:nvPr/>
        </p:nvSpPr>
        <p:spPr>
          <a:xfrm>
            <a:off x="5145897" y="2667106"/>
            <a:ext cx="2698416" cy="3323987"/>
          </a:xfrm>
          <a:prstGeom prst="rect">
            <a:avLst/>
          </a:prstGeom>
          <a:noFill/>
        </p:spPr>
        <p:txBody>
          <a:bodyPr wrap="square" rtlCol="0">
            <a:spAutoFit/>
          </a:bodyPr>
          <a:lstStyle/>
          <a:p>
            <a:r>
              <a:rPr lang="en-US" sz="3200" dirty="0"/>
              <a:t>Integrated</a:t>
            </a:r>
          </a:p>
          <a:p>
            <a:endParaRPr lang="en-US" sz="2000" dirty="0"/>
          </a:p>
          <a:p>
            <a:endParaRPr lang="en-US" sz="1000" dirty="0"/>
          </a:p>
          <a:p>
            <a:r>
              <a:rPr lang="en-US" sz="3200" dirty="0"/>
              <a:t>Straight </a:t>
            </a:r>
          </a:p>
          <a:p>
            <a:r>
              <a:rPr lang="en-US" sz="3200" dirty="0"/>
              <a:t>forward</a:t>
            </a:r>
          </a:p>
          <a:p>
            <a:endParaRPr lang="en-US" dirty="0"/>
          </a:p>
          <a:p>
            <a:r>
              <a:rPr lang="en-US" sz="3200" dirty="0"/>
              <a:t>Easy to understand </a:t>
            </a:r>
          </a:p>
        </p:txBody>
      </p:sp>
    </p:spTree>
    <p:extLst>
      <p:ext uri="{BB962C8B-B14F-4D97-AF65-F5344CB8AC3E}">
        <p14:creationId xmlns:p14="http://schemas.microsoft.com/office/powerpoint/2010/main" val="929742727"/>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Content Placeholder 8" descr="A picture containing sitting, wooden, bench, white&#10;&#10;Description automatically generated">
            <a:extLst>
              <a:ext uri="{FF2B5EF4-FFF2-40B4-BE49-F238E27FC236}">
                <a16:creationId xmlns:a16="http://schemas.microsoft.com/office/drawing/2014/main" id="{E9D7C016-A06C-084C-B253-88AF67D03F22}"/>
              </a:ext>
            </a:extLst>
          </p:cNvPr>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a:stretch/>
        </p:blipFill>
        <p:spPr>
          <a:xfrm>
            <a:off x="321628" y="320511"/>
            <a:ext cx="3794760" cy="3930978"/>
          </a:xfrm>
          <a:prstGeom prst="rect">
            <a:avLst/>
          </a:prstGeom>
        </p:spPr>
      </p:pic>
      <p:pic>
        <p:nvPicPr>
          <p:cNvPr id="7" name="Picture 6" descr="A picture containing indoor, desk, table, lit&#10;&#10;Description automatically generated">
            <a:extLst>
              <a:ext uri="{FF2B5EF4-FFF2-40B4-BE49-F238E27FC236}">
                <a16:creationId xmlns:a16="http://schemas.microsoft.com/office/drawing/2014/main" id="{15693D9C-9A61-4940-8983-518AC5AF4F88}"/>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r="-5" b="-5"/>
          <a:stretch/>
        </p:blipFill>
        <p:spPr>
          <a:xfrm rot="16200000">
            <a:off x="4130276" y="388620"/>
            <a:ext cx="3930978" cy="3794760"/>
          </a:xfrm>
          <a:prstGeom prst="rect">
            <a:avLst/>
          </a:prstGeom>
        </p:spPr>
      </p:pic>
      <p:pic>
        <p:nvPicPr>
          <p:cNvPr id="5" name="Content Placeholder 4" descr="A picture containing outdoor, person, grass, mirror&#10;&#10;Description automatically generated">
            <a:extLst>
              <a:ext uri="{FF2B5EF4-FFF2-40B4-BE49-F238E27FC236}">
                <a16:creationId xmlns:a16="http://schemas.microsoft.com/office/drawing/2014/main" id="{47909AE5-FDAA-E643-AFE8-23F2660FD99E}"/>
              </a:ext>
            </a:extLst>
          </p:cNvPr>
          <p:cNvPicPr>
            <a:picLocks noChangeAspect="1"/>
          </p:cNvPicPr>
          <p:nvPr/>
        </p:nvPicPr>
        <p:blipFill rotWithShape="1">
          <a:blip r:embed="rId5" cstate="screen">
            <a:grayscl/>
            <a:extLst>
              <a:ext uri="{28A0092B-C50C-407E-A947-70E740481C1C}">
                <a14:useLocalDpi xmlns:a14="http://schemas.microsoft.com/office/drawing/2010/main"/>
              </a:ext>
            </a:extLst>
          </a:blip>
          <a:srcRect/>
          <a:stretch/>
        </p:blipFill>
        <p:spPr>
          <a:xfrm>
            <a:off x="8075142" y="320511"/>
            <a:ext cx="3794760" cy="3930978"/>
          </a:xfrm>
          <a:prstGeom prst="rect">
            <a:avLst/>
          </a:prstGeom>
        </p:spPr>
      </p:pic>
      <p:cxnSp>
        <p:nvCxnSpPr>
          <p:cNvPr id="23" name="Straight Connector 22">
            <a:extLst>
              <a:ext uri="{FF2B5EF4-FFF2-40B4-BE49-F238E27FC236}">
                <a16:creationId xmlns:a16="http://schemas.microsoft.com/office/drawing/2014/main" id="{60188E89-AF78-40F6-B787-E9BD9C6256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5778706"/>
            <a:ext cx="9144000" cy="0"/>
          </a:xfrm>
          <a:prstGeom prst="line">
            <a:avLst/>
          </a:prstGeom>
          <a:ln w="19050">
            <a:solidFill>
              <a:srgbClr val="F1AB58"/>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81FE6E-72BF-404A-B480-0CA6E4448219}"/>
              </a:ext>
            </a:extLst>
          </p:cNvPr>
          <p:cNvSpPr/>
          <p:nvPr/>
        </p:nvSpPr>
        <p:spPr>
          <a:xfrm>
            <a:off x="1183341" y="5351929"/>
            <a:ext cx="9870141" cy="8068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3D33A2A-3876-5049-85EC-E4FEB9A639E5}"/>
              </a:ext>
            </a:extLst>
          </p:cNvPr>
          <p:cNvSpPr>
            <a:spLocks noGrp="1"/>
          </p:cNvSpPr>
          <p:nvPr>
            <p:ph type="title"/>
          </p:nvPr>
        </p:nvSpPr>
        <p:spPr>
          <a:xfrm>
            <a:off x="790778" y="5043338"/>
            <a:ext cx="10655266" cy="1115415"/>
          </a:xfrm>
        </p:spPr>
        <p:txBody>
          <a:bodyPr vert="horz" lIns="91440" tIns="45720" rIns="91440" bIns="45720" rtlCol="0" anchor="b">
            <a:noAutofit/>
          </a:bodyPr>
          <a:lstStyle/>
          <a:p>
            <a:pPr algn="ctr"/>
            <a:r>
              <a:rPr lang="en-US" sz="3600" b="1" dirty="0">
                <a:solidFill>
                  <a:schemeClr val="tx1">
                    <a:lumMod val="65000"/>
                    <a:lumOff val="35000"/>
                  </a:schemeClr>
                </a:solidFill>
              </a:rPr>
              <a:t>The REAL challenge</a:t>
            </a:r>
            <a:br>
              <a:rPr lang="en-US" sz="3600" b="1" dirty="0">
                <a:solidFill>
                  <a:schemeClr val="tx1">
                    <a:lumMod val="75000"/>
                    <a:lumOff val="25000"/>
                  </a:schemeClr>
                </a:solidFill>
              </a:rPr>
            </a:br>
            <a:r>
              <a:rPr lang="en-US" sz="3600" dirty="0"/>
              <a:t>"WHAT can I do if I’m concerned about my drinking water quality?”</a:t>
            </a:r>
            <a:endParaRPr lang="en-US" sz="3600" kern="1200" dirty="0">
              <a:solidFill>
                <a:schemeClr val="tx1">
                  <a:lumMod val="75000"/>
                  <a:lumOff val="25000"/>
                </a:schemeClr>
              </a:solidFill>
            </a:endParaRPr>
          </a:p>
        </p:txBody>
      </p:sp>
    </p:spTree>
    <p:extLst>
      <p:ext uri="{BB962C8B-B14F-4D97-AF65-F5344CB8AC3E}">
        <p14:creationId xmlns:p14="http://schemas.microsoft.com/office/powerpoint/2010/main" val="4953708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Straight Connector 44">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sp>
        <p:nvSpPr>
          <p:cNvPr id="52" name="Rectangle 46">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itle 1">
            <a:extLst>
              <a:ext uri="{FF2B5EF4-FFF2-40B4-BE49-F238E27FC236}">
                <a16:creationId xmlns:a16="http://schemas.microsoft.com/office/drawing/2014/main" id="{A99266CF-2DED-4E4C-A518-3248E5DDEB4D}"/>
              </a:ext>
            </a:extLst>
          </p:cNvPr>
          <p:cNvSpPr>
            <a:spLocks noGrp="1"/>
          </p:cNvSpPr>
          <p:nvPr>
            <p:ph type="title"/>
          </p:nvPr>
        </p:nvSpPr>
        <p:spPr>
          <a:xfrm>
            <a:off x="484509" y="4837735"/>
            <a:ext cx="11139854" cy="930447"/>
          </a:xfrm>
        </p:spPr>
        <p:txBody>
          <a:bodyPr vert="horz" lIns="91440" tIns="45720" rIns="91440" bIns="45720" rtlCol="0" anchor="b">
            <a:normAutofit fontScale="90000"/>
          </a:bodyPr>
          <a:lstStyle/>
          <a:p>
            <a:pPr algn="ctr"/>
            <a:r>
              <a:rPr lang="en-US" sz="3600" dirty="0">
                <a:solidFill>
                  <a:srgbClr val="FFFFFF"/>
                </a:solidFill>
              </a:rPr>
              <a:t>Solution: </a:t>
            </a:r>
            <a:r>
              <a:rPr lang="en-US" sz="3100" dirty="0">
                <a:solidFill>
                  <a:srgbClr val="FFFFFF"/>
                </a:solidFill>
              </a:rPr>
              <a:t>TWO-WAY  data communication </a:t>
            </a:r>
            <a:br>
              <a:rPr lang="en-US" sz="3100" dirty="0">
                <a:solidFill>
                  <a:srgbClr val="FFFFFF"/>
                </a:solidFill>
              </a:rPr>
            </a:br>
            <a:r>
              <a:rPr lang="en-US" sz="3100" dirty="0">
                <a:solidFill>
                  <a:srgbClr val="FFFFFF"/>
                </a:solidFill>
              </a:rPr>
              <a:t>between city open data AND public</a:t>
            </a:r>
            <a:endParaRPr lang="en-US" sz="5400" dirty="0">
              <a:solidFill>
                <a:srgbClr val="FFFFFF"/>
              </a:solidFill>
            </a:endParaRPr>
          </a:p>
        </p:txBody>
      </p:sp>
      <p:pic>
        <p:nvPicPr>
          <p:cNvPr id="21" name="Content Placeholder 20" descr="A close up of a white building&#10;&#10;Description automatically generated">
            <a:extLst>
              <a:ext uri="{FF2B5EF4-FFF2-40B4-BE49-F238E27FC236}">
                <a16:creationId xmlns:a16="http://schemas.microsoft.com/office/drawing/2014/main" id="{83CEE506-1C2C-F145-936A-8684E474C405}"/>
              </a:ext>
            </a:extLst>
          </p:cNvPr>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a:stretch/>
        </p:blipFill>
        <p:spPr>
          <a:xfrm>
            <a:off x="1423558" y="422414"/>
            <a:ext cx="3287747" cy="3785904"/>
          </a:xfrm>
          <a:prstGeom prst="rect">
            <a:avLst/>
          </a:prstGeom>
        </p:spPr>
      </p:pic>
      <p:pic>
        <p:nvPicPr>
          <p:cNvPr id="15" name="Content Placeholder 14" descr="A picture containing racket, young, woman, player&#10;&#10;Description automatically generated">
            <a:extLst>
              <a:ext uri="{FF2B5EF4-FFF2-40B4-BE49-F238E27FC236}">
                <a16:creationId xmlns:a16="http://schemas.microsoft.com/office/drawing/2014/main" id="{39E365A2-F0B0-D64B-B7E8-78578B7352BE}"/>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r="-1" b="-1"/>
          <a:stretch/>
        </p:blipFill>
        <p:spPr>
          <a:xfrm>
            <a:off x="6416043" y="772493"/>
            <a:ext cx="5455917" cy="3068113"/>
          </a:xfrm>
          <a:prstGeom prst="rect">
            <a:avLst/>
          </a:prstGeom>
        </p:spPr>
      </p:pic>
      <p:cxnSp>
        <p:nvCxnSpPr>
          <p:cNvPr id="53" name="Straight Connector 48">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6337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2022</Words>
  <Application>Microsoft Macintosh PowerPoint</Application>
  <PresentationFormat>Widescreen</PresentationFormat>
  <Paragraphs>178</Paragraphs>
  <Slides>22</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Calibri Light</vt:lpstr>
      <vt:lpstr>Consolas</vt:lpstr>
      <vt:lpstr>Cordia New</vt:lpstr>
      <vt:lpstr>Office Theme</vt:lpstr>
      <vt:lpstr>PowerPoint Presentation</vt:lpstr>
      <vt:lpstr>Strengthening Data-Enabled Communication: Building Awareness and Engagement</vt:lpstr>
      <vt:lpstr>PowerPoint Presentation</vt:lpstr>
      <vt:lpstr>What would you do? </vt:lpstr>
      <vt:lpstr>  "What can I do if I’m concerned about my drinking water quality?”</vt:lpstr>
      <vt:lpstr>1. Information silo 2. Data navigation 3. Complexity of domain knowledge           </vt:lpstr>
      <vt:lpstr>Solution: ONE Integrated Platform </vt:lpstr>
      <vt:lpstr>The REAL challenge "WHAT can I do if I’m concerned about my drinking water quality?”</vt:lpstr>
      <vt:lpstr>Solution: TWO-WAY  data communication  between city open data AND public</vt:lpstr>
      <vt:lpstr>Know your water  Share your results </vt:lpstr>
      <vt:lpstr>The importance of an integrated, two-way data communication platform</vt:lpstr>
      <vt:lpstr>The jata  water solution </vt:lpstr>
      <vt:lpstr>PowerPoint Presentation</vt:lpstr>
      <vt:lpstr>PowerPoint Presentation</vt:lpstr>
      <vt:lpstr> </vt:lpstr>
      <vt:lpstr>PowerPoint Presentation</vt:lpstr>
      <vt:lpstr>Recommendation</vt:lpstr>
      <vt:lpstr>Data processing and  web-development</vt:lpstr>
      <vt:lpstr>about the jata solutions</vt:lpstr>
      <vt:lpstr>Team </vt:lpstr>
      <vt:lpstr>Thank you</vt:lpstr>
      <vt:lpstr>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Junlin chen</dc:creator>
  <cp:lastModifiedBy>yao jinghua</cp:lastModifiedBy>
  <cp:revision>2</cp:revision>
  <dcterms:created xsi:type="dcterms:W3CDTF">2019-10-01T04:32:26Z</dcterms:created>
  <dcterms:modified xsi:type="dcterms:W3CDTF">2019-10-02T06:29:34Z</dcterms:modified>
</cp:coreProperties>
</file>